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37"/>
  </p:notesMasterIdLst>
  <p:handoutMasterIdLst>
    <p:handoutMasterId r:id="rId38"/>
  </p:handoutMasterIdLst>
  <p:sldIdLst>
    <p:sldId id="277" r:id="rId6"/>
    <p:sldId id="264" r:id="rId7"/>
    <p:sldId id="284" r:id="rId8"/>
    <p:sldId id="331" r:id="rId9"/>
    <p:sldId id="332" r:id="rId10"/>
    <p:sldId id="333" r:id="rId11"/>
    <p:sldId id="334" r:id="rId12"/>
    <p:sldId id="280" r:id="rId13"/>
    <p:sldId id="281" r:id="rId14"/>
    <p:sldId id="282" r:id="rId15"/>
    <p:sldId id="321" r:id="rId16"/>
    <p:sldId id="322" r:id="rId17"/>
    <p:sldId id="323" r:id="rId18"/>
    <p:sldId id="335" r:id="rId19"/>
    <p:sldId id="326" r:id="rId20"/>
    <p:sldId id="327" r:id="rId21"/>
    <p:sldId id="328" r:id="rId22"/>
    <p:sldId id="329" r:id="rId23"/>
    <p:sldId id="274" r:id="rId24"/>
    <p:sldId id="259" r:id="rId25"/>
    <p:sldId id="289" r:id="rId26"/>
    <p:sldId id="290" r:id="rId27"/>
    <p:sldId id="298" r:id="rId28"/>
    <p:sldId id="330" r:id="rId29"/>
    <p:sldId id="336" r:id="rId30"/>
    <p:sldId id="337" r:id="rId31"/>
    <p:sldId id="338" r:id="rId32"/>
    <p:sldId id="339" r:id="rId33"/>
    <p:sldId id="340" r:id="rId34"/>
    <p:sldId id="317" r:id="rId35"/>
    <p:sldId id="258" r:id="rId3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8F9A"/>
    <a:srgbClr val="476977"/>
    <a:srgbClr val="647330"/>
    <a:srgbClr val="B4C05E"/>
    <a:srgbClr val="D8BFAB"/>
    <a:srgbClr val="CAD95C"/>
    <a:srgbClr val="8EA8BF"/>
    <a:srgbClr val="9CB0B8"/>
    <a:srgbClr val="758A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6144" autoAdjust="0"/>
  </p:normalViewPr>
  <p:slideViewPr>
    <p:cSldViewPr snapToGrid="0">
      <p:cViewPr varScale="1">
        <p:scale>
          <a:sx n="69" d="100"/>
          <a:sy n="69" d="100"/>
        </p:scale>
        <p:origin x="87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79" d="100"/>
          <a:sy n="79" d="100"/>
        </p:scale>
        <p:origin x="31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8CC966F-0117-4740-95B1-B37FBD22ABEC}" type="datetime1">
              <a:rPr lang="it-IT" smtClean="0"/>
              <a:t>21/11/2022</a:t>
            </a:fld>
            <a:endParaRPr lang="it-IT"/>
          </a:p>
        </p:txBody>
      </p:sp>
      <p:sp>
        <p:nvSpPr>
          <p:cNvPr id="4" name="Segnaposto piè di pagina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6CFAD-C154-4C9C-AD01-665A5055065E}" type="slidenum">
              <a:rPr lang="it-IT" smtClean="0"/>
              <a:t>‹N›</a:t>
            </a:fld>
            <a:endParaRPr lang="it-IT"/>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2C8EA-008E-4EC3-994E-7E75AD737A98}" type="datetime1">
              <a:rPr lang="it-IT" smtClean="0"/>
              <a:pPr/>
              <a:t>21/11/2022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B62BC0-7DC4-4569-951D-2BB9475345C6}" type="slidenum">
              <a:rPr lang="it-IT" noProof="0" smtClean="0"/>
              <a:t>‹N›</a:t>
            </a:fld>
            <a:endParaRPr lang="it-IT" noProof="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a:t>
            </a:fld>
            <a:endParaRPr lang="it-IT"/>
          </a:p>
        </p:txBody>
      </p:sp>
    </p:spTree>
    <p:extLst>
      <p:ext uri="{BB962C8B-B14F-4D97-AF65-F5344CB8AC3E}">
        <p14:creationId xmlns:p14="http://schemas.microsoft.com/office/powerpoint/2010/main" val="309065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15</a:t>
            </a:fld>
            <a:endParaRPr lang="it-IT"/>
          </a:p>
        </p:txBody>
      </p:sp>
    </p:spTree>
    <p:extLst>
      <p:ext uri="{BB962C8B-B14F-4D97-AF65-F5344CB8AC3E}">
        <p14:creationId xmlns:p14="http://schemas.microsoft.com/office/powerpoint/2010/main" val="125819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16</a:t>
            </a:fld>
            <a:endParaRPr lang="it-IT"/>
          </a:p>
        </p:txBody>
      </p:sp>
    </p:spTree>
    <p:extLst>
      <p:ext uri="{BB962C8B-B14F-4D97-AF65-F5344CB8AC3E}">
        <p14:creationId xmlns:p14="http://schemas.microsoft.com/office/powerpoint/2010/main" val="99934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17</a:t>
            </a:fld>
            <a:endParaRPr lang="it-IT"/>
          </a:p>
        </p:txBody>
      </p:sp>
    </p:spTree>
    <p:extLst>
      <p:ext uri="{BB962C8B-B14F-4D97-AF65-F5344CB8AC3E}">
        <p14:creationId xmlns:p14="http://schemas.microsoft.com/office/powerpoint/2010/main" val="73054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18</a:t>
            </a:fld>
            <a:endParaRPr lang="it-IT"/>
          </a:p>
        </p:txBody>
      </p:sp>
    </p:spTree>
    <p:extLst>
      <p:ext uri="{BB962C8B-B14F-4D97-AF65-F5344CB8AC3E}">
        <p14:creationId xmlns:p14="http://schemas.microsoft.com/office/powerpoint/2010/main" val="83390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19</a:t>
            </a:fld>
            <a:endParaRPr lang="it-IT"/>
          </a:p>
        </p:txBody>
      </p:sp>
    </p:spTree>
    <p:extLst>
      <p:ext uri="{BB962C8B-B14F-4D97-AF65-F5344CB8AC3E}">
        <p14:creationId xmlns:p14="http://schemas.microsoft.com/office/powerpoint/2010/main" val="285979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20</a:t>
            </a:fld>
            <a:endParaRPr lang="it-IT"/>
          </a:p>
        </p:txBody>
      </p:sp>
    </p:spTree>
    <p:extLst>
      <p:ext uri="{BB962C8B-B14F-4D97-AF65-F5344CB8AC3E}">
        <p14:creationId xmlns:p14="http://schemas.microsoft.com/office/powerpoint/2010/main" val="111367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21</a:t>
            </a:fld>
            <a:endParaRPr lang="it-IT"/>
          </a:p>
        </p:txBody>
      </p:sp>
    </p:spTree>
    <p:extLst>
      <p:ext uri="{BB962C8B-B14F-4D97-AF65-F5344CB8AC3E}">
        <p14:creationId xmlns:p14="http://schemas.microsoft.com/office/powerpoint/2010/main" val="207828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22</a:t>
            </a:fld>
            <a:endParaRPr lang="it-IT"/>
          </a:p>
        </p:txBody>
      </p:sp>
    </p:spTree>
    <p:extLst>
      <p:ext uri="{BB962C8B-B14F-4D97-AF65-F5344CB8AC3E}">
        <p14:creationId xmlns:p14="http://schemas.microsoft.com/office/powerpoint/2010/main" val="261215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23</a:t>
            </a:fld>
            <a:endParaRPr lang="it-IT"/>
          </a:p>
        </p:txBody>
      </p:sp>
    </p:spTree>
    <p:extLst>
      <p:ext uri="{BB962C8B-B14F-4D97-AF65-F5344CB8AC3E}">
        <p14:creationId xmlns:p14="http://schemas.microsoft.com/office/powerpoint/2010/main" val="263898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24</a:t>
            </a:fld>
            <a:endParaRPr lang="it-IT"/>
          </a:p>
        </p:txBody>
      </p:sp>
    </p:spTree>
    <p:extLst>
      <p:ext uri="{BB962C8B-B14F-4D97-AF65-F5344CB8AC3E}">
        <p14:creationId xmlns:p14="http://schemas.microsoft.com/office/powerpoint/2010/main" val="13153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a:t>
            </a:fld>
            <a:endParaRPr lang="it-IT"/>
          </a:p>
        </p:txBody>
      </p:sp>
    </p:spTree>
    <p:extLst>
      <p:ext uri="{BB962C8B-B14F-4D97-AF65-F5344CB8AC3E}">
        <p14:creationId xmlns:p14="http://schemas.microsoft.com/office/powerpoint/2010/main" val="123436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25</a:t>
            </a:fld>
            <a:endParaRPr lang="it-IT"/>
          </a:p>
        </p:txBody>
      </p:sp>
    </p:spTree>
    <p:extLst>
      <p:ext uri="{BB962C8B-B14F-4D97-AF65-F5344CB8AC3E}">
        <p14:creationId xmlns:p14="http://schemas.microsoft.com/office/powerpoint/2010/main" val="119494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26</a:t>
            </a:fld>
            <a:endParaRPr lang="it-IT"/>
          </a:p>
        </p:txBody>
      </p:sp>
    </p:spTree>
    <p:extLst>
      <p:ext uri="{BB962C8B-B14F-4D97-AF65-F5344CB8AC3E}">
        <p14:creationId xmlns:p14="http://schemas.microsoft.com/office/powerpoint/2010/main" val="2168139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27</a:t>
            </a:fld>
            <a:endParaRPr lang="it-IT"/>
          </a:p>
        </p:txBody>
      </p:sp>
    </p:spTree>
    <p:extLst>
      <p:ext uri="{BB962C8B-B14F-4D97-AF65-F5344CB8AC3E}">
        <p14:creationId xmlns:p14="http://schemas.microsoft.com/office/powerpoint/2010/main" val="371602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28</a:t>
            </a:fld>
            <a:endParaRPr lang="it-IT"/>
          </a:p>
        </p:txBody>
      </p:sp>
    </p:spTree>
    <p:extLst>
      <p:ext uri="{BB962C8B-B14F-4D97-AF65-F5344CB8AC3E}">
        <p14:creationId xmlns:p14="http://schemas.microsoft.com/office/powerpoint/2010/main" val="213872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29</a:t>
            </a:fld>
            <a:endParaRPr lang="it-IT"/>
          </a:p>
        </p:txBody>
      </p:sp>
    </p:spTree>
    <p:extLst>
      <p:ext uri="{BB962C8B-B14F-4D97-AF65-F5344CB8AC3E}">
        <p14:creationId xmlns:p14="http://schemas.microsoft.com/office/powerpoint/2010/main" val="3988733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30</a:t>
            </a:fld>
            <a:endParaRPr lang="it-IT"/>
          </a:p>
        </p:txBody>
      </p:sp>
    </p:spTree>
    <p:extLst>
      <p:ext uri="{BB962C8B-B14F-4D97-AF65-F5344CB8AC3E}">
        <p14:creationId xmlns:p14="http://schemas.microsoft.com/office/powerpoint/2010/main" val="2848649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31</a:t>
            </a:fld>
            <a:endParaRPr lang="it-IT"/>
          </a:p>
        </p:txBody>
      </p:sp>
    </p:spTree>
    <p:extLst>
      <p:ext uri="{BB962C8B-B14F-4D97-AF65-F5344CB8AC3E}">
        <p14:creationId xmlns:p14="http://schemas.microsoft.com/office/powerpoint/2010/main" val="87721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8</a:t>
            </a:fld>
            <a:endParaRPr lang="it-IT"/>
          </a:p>
        </p:txBody>
      </p:sp>
    </p:spTree>
    <p:extLst>
      <p:ext uri="{BB962C8B-B14F-4D97-AF65-F5344CB8AC3E}">
        <p14:creationId xmlns:p14="http://schemas.microsoft.com/office/powerpoint/2010/main" val="22596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9</a:t>
            </a:fld>
            <a:endParaRPr lang="it-IT"/>
          </a:p>
        </p:txBody>
      </p:sp>
    </p:spTree>
    <p:extLst>
      <p:ext uri="{BB962C8B-B14F-4D97-AF65-F5344CB8AC3E}">
        <p14:creationId xmlns:p14="http://schemas.microsoft.com/office/powerpoint/2010/main" val="284835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10</a:t>
            </a:fld>
            <a:endParaRPr lang="it-IT"/>
          </a:p>
        </p:txBody>
      </p:sp>
    </p:spTree>
    <p:extLst>
      <p:ext uri="{BB962C8B-B14F-4D97-AF65-F5344CB8AC3E}">
        <p14:creationId xmlns:p14="http://schemas.microsoft.com/office/powerpoint/2010/main" val="257551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11</a:t>
            </a:fld>
            <a:endParaRPr lang="it-IT"/>
          </a:p>
        </p:txBody>
      </p:sp>
    </p:spTree>
    <p:extLst>
      <p:ext uri="{BB962C8B-B14F-4D97-AF65-F5344CB8AC3E}">
        <p14:creationId xmlns:p14="http://schemas.microsoft.com/office/powerpoint/2010/main" val="115842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12</a:t>
            </a:fld>
            <a:endParaRPr lang="it-IT"/>
          </a:p>
        </p:txBody>
      </p:sp>
    </p:spTree>
    <p:extLst>
      <p:ext uri="{BB962C8B-B14F-4D97-AF65-F5344CB8AC3E}">
        <p14:creationId xmlns:p14="http://schemas.microsoft.com/office/powerpoint/2010/main" val="207081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13</a:t>
            </a:fld>
            <a:endParaRPr lang="it-IT"/>
          </a:p>
        </p:txBody>
      </p:sp>
    </p:spTree>
    <p:extLst>
      <p:ext uri="{BB962C8B-B14F-4D97-AF65-F5344CB8AC3E}">
        <p14:creationId xmlns:p14="http://schemas.microsoft.com/office/powerpoint/2010/main" val="230647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F5B62BC0-7DC4-4569-951D-2BB9475345C6}" type="slidenum">
              <a:rPr lang="it-IT" smtClean="0"/>
              <a:t>14</a:t>
            </a:fld>
            <a:endParaRPr lang="it-IT"/>
          </a:p>
        </p:txBody>
      </p:sp>
    </p:spTree>
    <p:extLst>
      <p:ext uri="{BB962C8B-B14F-4D97-AF65-F5344CB8AC3E}">
        <p14:creationId xmlns:p14="http://schemas.microsoft.com/office/powerpoint/2010/main" val="371266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it-IT" noProof="0"/>
              <a:t>Fai clic per aggiungere una foto</a:t>
            </a:r>
          </a:p>
        </p:txBody>
      </p:sp>
      <p:sp>
        <p:nvSpPr>
          <p:cNvPr id="3" name="Titolo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it-IT" noProof="0"/>
              <a:t>Aggiungi il titolo</a:t>
            </a:r>
          </a:p>
        </p:txBody>
      </p:sp>
      <p:sp>
        <p:nvSpPr>
          <p:cNvPr id="12" name="Segnaposto testo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it-IT" noProof="0"/>
              <a:t>Fare clic per inserire il sottotitolo</a:t>
            </a:r>
          </a:p>
        </p:txBody>
      </p:sp>
      <p:sp>
        <p:nvSpPr>
          <p:cNvPr id="2" name="Rettangolo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ronto delle opportunità di mercato">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it-IT" noProof="0"/>
              <a:t>Fare clic per inserire il titolo</a:t>
            </a:r>
          </a:p>
        </p:txBody>
      </p:sp>
      <p:sp>
        <p:nvSpPr>
          <p:cNvPr id="21" name="Segnaposto testo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it-IT" noProof="0"/>
              <a:t>testo</a:t>
            </a:r>
          </a:p>
        </p:txBody>
      </p:sp>
      <p:sp>
        <p:nvSpPr>
          <p:cNvPr id="20" name="Segnaposto testo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it-IT" noProof="0"/>
              <a:t>Fare clic per inserire il testo</a:t>
            </a:r>
          </a:p>
        </p:txBody>
      </p:sp>
      <p:sp>
        <p:nvSpPr>
          <p:cNvPr id="27" name="Segnaposto testo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29" name="Segnaposto testo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it-IT" noProof="0"/>
              <a:t>testo</a:t>
            </a:r>
          </a:p>
        </p:txBody>
      </p:sp>
      <p:sp>
        <p:nvSpPr>
          <p:cNvPr id="28" name="Segnaposto testo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it-IT" noProof="0"/>
              <a:t>Fare clic per inserire il testo</a:t>
            </a:r>
          </a:p>
        </p:txBody>
      </p:sp>
      <p:sp>
        <p:nvSpPr>
          <p:cNvPr id="30" name="Segnaposto testo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32" name="Segnaposto testo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it-IT" noProof="0"/>
              <a:t>testo</a:t>
            </a:r>
          </a:p>
        </p:txBody>
      </p:sp>
      <p:sp>
        <p:nvSpPr>
          <p:cNvPr id="31" name="Segnaposto testo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it-IT" noProof="0"/>
              <a:t>Fare clic per inserire il testo</a:t>
            </a:r>
          </a:p>
        </p:txBody>
      </p:sp>
      <p:sp>
        <p:nvSpPr>
          <p:cNvPr id="33" name="Segnaposto testo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16" name="Segnaposto immagine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it-IT" noProof="0"/>
              <a:t>Fai clic per aggiungere una foto</a:t>
            </a:r>
          </a:p>
        </p:txBody>
      </p:sp>
      <p:sp>
        <p:nvSpPr>
          <p:cNvPr id="36" name="Segnaposto data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it-IT" dirty="0"/>
              <a:t>2022</a:t>
            </a:r>
          </a:p>
        </p:txBody>
      </p:sp>
      <p:sp>
        <p:nvSpPr>
          <p:cNvPr id="37" name="Segnaposto piè di pagina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38" name="Segnaposto numero diapositiva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 nostra concorrenz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it-IT" noProof="0"/>
              <a:t>Fare clic per inserire il titolo</a:t>
            </a:r>
          </a:p>
        </p:txBody>
      </p:sp>
      <p:sp>
        <p:nvSpPr>
          <p:cNvPr id="7" name="Segnaposto immagine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it-IT" noProof="0"/>
              <a:t>Fai clic per aggiungere una foto</a:t>
            </a:r>
          </a:p>
        </p:txBody>
      </p:sp>
      <p:sp>
        <p:nvSpPr>
          <p:cNvPr id="12" name="Segnaposto testo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1" name="Segnaposto testo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5" name="Segnaposto testo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4" name="Segnaposto testo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8" name="Segnaposto data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it-IT" dirty="0"/>
              <a:t>2022</a:t>
            </a:r>
          </a:p>
        </p:txBody>
      </p:sp>
      <p:sp>
        <p:nvSpPr>
          <p:cNvPr id="9" name="Segnaposto piè di pagina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10" name="Segnaposto numero diapositiva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 nostra concorrenza v2">
    <p:spTree>
      <p:nvGrpSpPr>
        <p:cNvPr id="1" name=""/>
        <p:cNvGrpSpPr/>
        <p:nvPr/>
      </p:nvGrpSpPr>
      <p:grpSpPr>
        <a:xfrm>
          <a:off x="0" y="0"/>
          <a:ext cx="0" cy="0"/>
          <a:chOff x="0" y="0"/>
          <a:chExt cx="0" cy="0"/>
        </a:xfrm>
      </p:grpSpPr>
      <p:pic>
        <p:nvPicPr>
          <p:cNvPr id="49" name="Elemento grafico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Connettore diritto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Rettangolo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Rettangolo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7" name="Rettangolo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9" name="Rettangolo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Rettangolo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it-IT" noProof="0"/>
              <a:t>Fare clic per inserire il titolo</a:t>
            </a:r>
          </a:p>
        </p:txBody>
      </p:sp>
      <p:sp>
        <p:nvSpPr>
          <p:cNvPr id="38" name="Segnaposto testo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42" name="Segnaposto testo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it-IT" noProof="0"/>
              <a:t>Fai clic per aggiungere il nome</a:t>
            </a:r>
          </a:p>
        </p:txBody>
      </p:sp>
      <p:sp>
        <p:nvSpPr>
          <p:cNvPr id="47" name="Segnaposto testo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it-IT" noProof="0"/>
              <a:t>nome</a:t>
            </a:r>
          </a:p>
        </p:txBody>
      </p:sp>
      <p:sp>
        <p:nvSpPr>
          <p:cNvPr id="40" name="Segnaposto testo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41" name="Segnaposto testo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45" name="Segnaposto testo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it-IT" noProof="0"/>
              <a:t>nome</a:t>
            </a:r>
          </a:p>
        </p:txBody>
      </p:sp>
      <p:sp>
        <p:nvSpPr>
          <p:cNvPr id="43" name="Segnaposto testo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it-IT" noProof="0"/>
              <a:t>nome</a:t>
            </a:r>
          </a:p>
        </p:txBody>
      </p:sp>
      <p:sp>
        <p:nvSpPr>
          <p:cNvPr id="44" name="Segnaposto testo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it-IT" noProof="0"/>
              <a:t>nome</a:t>
            </a:r>
          </a:p>
        </p:txBody>
      </p:sp>
      <p:sp>
        <p:nvSpPr>
          <p:cNvPr id="46" name="Segnaposto testo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it-IT" noProof="0"/>
              <a:t>nome</a:t>
            </a:r>
          </a:p>
        </p:txBody>
      </p:sp>
      <p:sp>
        <p:nvSpPr>
          <p:cNvPr id="39" name="Segnaposto testo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it-IT" noProof="0"/>
              <a:t>Fai clic per aggiungere il nome</a:t>
            </a:r>
          </a:p>
        </p:txBody>
      </p:sp>
      <p:sp>
        <p:nvSpPr>
          <p:cNvPr id="3" name="Segnaposto data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r>
              <a:rPr lang="it-IT" dirty="0"/>
              <a:t>2022</a:t>
            </a:r>
          </a:p>
        </p:txBody>
      </p:sp>
      <p:sp>
        <p:nvSpPr>
          <p:cNvPr id="4" name="Segnaposto piè di pagina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it-IT" noProof="0"/>
              <a:t>Presentazione</a:t>
            </a:r>
          </a:p>
        </p:txBody>
      </p:sp>
      <p:sp>
        <p:nvSpPr>
          <p:cNvPr id="5" name="Segnaposto numero diapositiva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rategia di crescit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it-IT" noProof="0"/>
              <a:t>Fare clic per inserire il titolo</a:t>
            </a:r>
          </a:p>
        </p:txBody>
      </p:sp>
      <p:sp>
        <p:nvSpPr>
          <p:cNvPr id="11" name="Segnaposto testo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it-IT" noProof="0"/>
              <a:t>Fare clic per inserire il titolo</a:t>
            </a:r>
          </a:p>
        </p:txBody>
      </p:sp>
      <p:sp>
        <p:nvSpPr>
          <p:cNvPr id="19" name="Segnaposto testo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it-IT" noProof="0"/>
              <a:t>Fai clic per aggiungere il nome</a:t>
            </a:r>
          </a:p>
        </p:txBody>
      </p:sp>
      <p:sp>
        <p:nvSpPr>
          <p:cNvPr id="20" name="Segnaposto testo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it-IT" noProof="0"/>
              <a:t>Fare clic per inserire il testo</a:t>
            </a:r>
          </a:p>
        </p:txBody>
      </p:sp>
      <p:sp>
        <p:nvSpPr>
          <p:cNvPr id="22" name="Segnaposto testo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it-IT" noProof="0"/>
              <a:t>Fai clic per aggiungere il nome</a:t>
            </a:r>
          </a:p>
        </p:txBody>
      </p:sp>
      <p:sp>
        <p:nvSpPr>
          <p:cNvPr id="23" name="Segnaposto testo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it-IT" noProof="0"/>
              <a:t>Fare clic per inserire il testo</a:t>
            </a:r>
          </a:p>
        </p:txBody>
      </p:sp>
      <p:sp>
        <p:nvSpPr>
          <p:cNvPr id="25" name="Segnaposto testo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it-IT" noProof="0"/>
              <a:t>Fai clic per aggiungere il nome</a:t>
            </a:r>
          </a:p>
        </p:txBody>
      </p:sp>
      <p:sp>
        <p:nvSpPr>
          <p:cNvPr id="26" name="Segnaposto testo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it-IT" noProof="0"/>
              <a:t>Fare clic per inserire il testo</a:t>
            </a:r>
          </a:p>
        </p:txBody>
      </p:sp>
      <p:sp>
        <p:nvSpPr>
          <p:cNvPr id="17" name="Segnaposto data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it-IT" dirty="0"/>
              <a:t>2022</a:t>
            </a:r>
          </a:p>
        </p:txBody>
      </p:sp>
      <p:sp>
        <p:nvSpPr>
          <p:cNvPr id="27" name="Segnaposto piè di pagina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7" name="Segnaposto immagine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it-IT" noProof="0"/>
              <a:t>Fai clic per aggiungere una foto</a:t>
            </a:r>
          </a:p>
        </p:txBody>
      </p:sp>
      <p:sp>
        <p:nvSpPr>
          <p:cNvPr id="28" name="Segnaposto numero diapositiva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dament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Titolo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it-IT" noProof="0"/>
              <a:t>FAI CLIC per aggiungere il titolo</a:t>
            </a:r>
          </a:p>
        </p:txBody>
      </p:sp>
      <p:sp>
        <p:nvSpPr>
          <p:cNvPr id="34" name="Segnaposto testo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it-IT" noProof="0"/>
              <a:t>Fare clic per inserire il titolo</a:t>
            </a:r>
          </a:p>
        </p:txBody>
      </p:sp>
      <p:sp>
        <p:nvSpPr>
          <p:cNvPr id="35" name="Segnaposto testo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it-IT" noProof="0"/>
              <a:t>Fare clic per inserire il titolo</a:t>
            </a:r>
          </a:p>
        </p:txBody>
      </p:sp>
      <p:sp>
        <p:nvSpPr>
          <p:cNvPr id="11" name="Segnaposto testo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it-IT" noProof="0"/>
              <a:t>Fare clic per inserire il titolo</a:t>
            </a:r>
          </a:p>
        </p:txBody>
      </p:sp>
      <p:sp>
        <p:nvSpPr>
          <p:cNvPr id="30" name="Segnaposto contenuto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Fai clic per aggiungere contenuto</a:t>
            </a:r>
          </a:p>
        </p:txBody>
      </p:sp>
      <p:sp>
        <p:nvSpPr>
          <p:cNvPr id="37" name="Segnaposto contenuto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it-IT" noProof="0"/>
              <a:t>Fai clic per aggiungere contenuto</a:t>
            </a:r>
          </a:p>
        </p:txBody>
      </p:sp>
      <p:sp>
        <p:nvSpPr>
          <p:cNvPr id="3" name="Segnaposto data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lvl1pPr>
              <a:defRPr/>
            </a:lvl1pPr>
          </a:lstStyle>
          <a:p>
            <a:r>
              <a:rPr lang="it-IT" dirty="0"/>
              <a:t>2022</a:t>
            </a:r>
          </a:p>
        </p:txBody>
      </p:sp>
      <p:sp>
        <p:nvSpPr>
          <p:cNvPr id="4" name="Segnaposto piè di pagina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ano d'azione biennale">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Connettore diritto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Connettore diritto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Connettore diritto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uppo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Connettore diritto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Connettore diritto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Connettore diritto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olo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it-IT" noProof="0"/>
              <a:t>Fare clic per inserire il titolo</a:t>
            </a:r>
          </a:p>
        </p:txBody>
      </p:sp>
      <p:sp>
        <p:nvSpPr>
          <p:cNvPr id="58" name="Segnaposto testo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59" name="Segnaposto testo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60" name="Segnaposto testo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56" name="Segnaposto testo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it-IT" noProof="0"/>
              <a:t>Aggiungi l'anno</a:t>
            </a:r>
          </a:p>
        </p:txBody>
      </p:sp>
      <p:sp>
        <p:nvSpPr>
          <p:cNvPr id="20" name="Segnaposto testo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1" name="Segnaposto testo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2" name="Segnaposto testo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3" name="Segnaposto testo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4" name="Segnaposto testo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5" name="Segnaposto testo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6" name="Segnaposto testo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7" name="Segnaposto testo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8" name="Segnaposto testo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29" name="Segnaposto testo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0" name="Segnaposto testo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1" name="Segnaposto testo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61" name="Segnaposto testo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it-IT" noProof="0"/>
              <a:t>Fare clic per inserire il testo</a:t>
            </a:r>
          </a:p>
        </p:txBody>
      </p:sp>
      <p:sp>
        <p:nvSpPr>
          <p:cNvPr id="62" name="Segnaposto testo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it-IT" noProof="0"/>
              <a:t>Fare clic per inserire il testo</a:t>
            </a:r>
          </a:p>
        </p:txBody>
      </p:sp>
      <p:sp>
        <p:nvSpPr>
          <p:cNvPr id="63" name="Segnaposto testo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it-IT" noProof="0"/>
              <a:t>Fare clic per inserire il testo</a:t>
            </a:r>
          </a:p>
        </p:txBody>
      </p:sp>
      <p:sp>
        <p:nvSpPr>
          <p:cNvPr id="57" name="Segnaposto testo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it-IT" noProof="0"/>
              <a:t>Aggiungi l'anno</a:t>
            </a:r>
          </a:p>
        </p:txBody>
      </p:sp>
      <p:sp>
        <p:nvSpPr>
          <p:cNvPr id="32" name="Segnaposto testo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3" name="Segnaposto testo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4" name="Segnaposto testo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5" name="Segnaposto testo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6" name="Segnaposto testo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7" name="Segnaposto testo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8" name="Segnaposto testo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39" name="Segnaposto testo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0" name="Segnaposto testo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1" name="Segnaposto testo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2" name="Segnaposto testo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sp>
        <p:nvSpPr>
          <p:cNvPr id="43" name="Segnaposto testo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it-IT" noProof="0"/>
              <a:t>Fare clic per inserire il testo</a:t>
            </a:r>
          </a:p>
        </p:txBody>
      </p:sp>
      <p:grpSp>
        <p:nvGrpSpPr>
          <p:cNvPr id="44" name="Gruppo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Connettore diritto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uppo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grpSp>
        <p:nvGrpSpPr>
          <p:cNvPr id="105" name="Gruppo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Connettore diritto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Connettore diritto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Connettore diritto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Connettore diritto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Connettore diritto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Connettore diritto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Connettore diritto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Connettore diritto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Connettore diritto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Connettore diritto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Connettore diritto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uppo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pic>
        <p:nvPicPr>
          <p:cNvPr id="159" name="Elemento grafico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Segnaposto data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r>
              <a:rPr lang="it-IT" dirty="0"/>
              <a:t>2022</a:t>
            </a:r>
          </a:p>
        </p:txBody>
      </p:sp>
      <p:sp>
        <p:nvSpPr>
          <p:cNvPr id="161" name="Segnaposto piè di pagina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it-IT" noProof="0"/>
              <a:t>Presentazione</a:t>
            </a:r>
          </a:p>
        </p:txBody>
      </p:sp>
      <p:sp>
        <p:nvSpPr>
          <p:cNvPr id="162" name="Segnaposto numero diapositiva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i finanziar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it-IT" noProof="0"/>
              <a:t>Fare clic per inserire il titolo</a:t>
            </a:r>
          </a:p>
        </p:txBody>
      </p:sp>
      <p:sp>
        <p:nvSpPr>
          <p:cNvPr id="10" name="Segnaposto contenuto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it-IT" noProof="0"/>
              <a:t>Fai clic per aggiungere contenuto</a:t>
            </a:r>
          </a:p>
        </p:txBody>
      </p:sp>
      <p:sp>
        <p:nvSpPr>
          <p:cNvPr id="3" name="Segnaposto data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lvl1pPr>
              <a:defRPr/>
            </a:lvl1pPr>
          </a:lstStyle>
          <a:p>
            <a:r>
              <a:rPr lang="it-IT" dirty="0"/>
              <a:t>2022</a:t>
            </a:r>
          </a:p>
        </p:txBody>
      </p:sp>
      <p:sp>
        <p:nvSpPr>
          <p:cNvPr id="4" name="Segnaposto piè di pagina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8" name="Segnaposto immagine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it-IT" noProof="0"/>
              <a:t>Fai clic per aggiungere una foto</a:t>
            </a:r>
          </a:p>
        </p:txBody>
      </p:sp>
      <p:sp>
        <p:nvSpPr>
          <p:cNvPr id="5" name="Segnaposto numero diapositiva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 nostro team 4-Up">
    <p:spTree>
      <p:nvGrpSpPr>
        <p:cNvPr id="1" name=""/>
        <p:cNvGrpSpPr/>
        <p:nvPr/>
      </p:nvGrpSpPr>
      <p:grpSpPr>
        <a:xfrm>
          <a:off x="0" y="0"/>
          <a:ext cx="0" cy="0"/>
          <a:chOff x="0" y="0"/>
          <a:chExt cx="0" cy="0"/>
        </a:xfrm>
      </p:grpSpPr>
      <p:sp>
        <p:nvSpPr>
          <p:cNvPr id="35" name="Rettangolo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it-IT" noProof="0"/>
              <a:t>Fare clic per inserire il titolo</a:t>
            </a:r>
          </a:p>
        </p:txBody>
      </p:sp>
      <p:sp>
        <p:nvSpPr>
          <p:cNvPr id="10" name="Segnaposto immagine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14" name="Segnaposto testo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15" name="Segnaposto testo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17" name="Rettangolo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8" name="Segnaposto immagine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19" name="Rettangolo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6" name="Segnaposto testo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27" name="Segnaposto testo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20" name="Segnaposto immagine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21" name="Rettangolo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Rettangolo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8" name="Segnaposto testo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29" name="Segnaposto testo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24" name="Segnaposto immagine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it-IT" noProof="0"/>
              <a:t>Fai clic per aggiungere una foto</a:t>
            </a:r>
          </a:p>
        </p:txBody>
      </p:sp>
      <p:sp>
        <p:nvSpPr>
          <p:cNvPr id="30" name="Segnaposto testo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it-IT" noProof="0"/>
              <a:t>Aggiungi il nome</a:t>
            </a:r>
          </a:p>
        </p:txBody>
      </p:sp>
      <p:sp>
        <p:nvSpPr>
          <p:cNvPr id="31" name="Segnaposto testo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it-IT" noProof="0"/>
              <a:t>Aggiungi il titolo</a:t>
            </a:r>
          </a:p>
        </p:txBody>
      </p:sp>
      <p:sp>
        <p:nvSpPr>
          <p:cNvPr id="3" name="Segnaposto data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lvl1pPr>
              <a:defRPr/>
            </a:lvl1pPr>
          </a:lstStyle>
          <a:p>
            <a:r>
              <a:rPr lang="it-IT" dirty="0"/>
              <a:t>2022</a:t>
            </a:r>
          </a:p>
        </p:txBody>
      </p:sp>
      <p:sp>
        <p:nvSpPr>
          <p:cNvPr id="4" name="Segnaposto piè di pagina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l nostro team 8-up">
    <p:spTree>
      <p:nvGrpSpPr>
        <p:cNvPr id="1" name=""/>
        <p:cNvGrpSpPr/>
        <p:nvPr/>
      </p:nvGrpSpPr>
      <p:grpSpPr>
        <a:xfrm>
          <a:off x="0" y="0"/>
          <a:ext cx="0" cy="0"/>
          <a:chOff x="0" y="0"/>
          <a:chExt cx="0" cy="0"/>
        </a:xfrm>
      </p:grpSpPr>
      <p:sp>
        <p:nvSpPr>
          <p:cNvPr id="77" name="Rettangolo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it-IT" noProof="0"/>
              <a:t>Fare clic per inserire il titolo</a:t>
            </a:r>
          </a:p>
        </p:txBody>
      </p:sp>
      <p:sp>
        <p:nvSpPr>
          <p:cNvPr id="10" name="Segnaposto immagine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11" name="Rettangolo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6" name="Segnaposto testo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47" name="Segnaposto testo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48" name="Segnaposto immagine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49" name="Rettangolo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0" name="Segnaposto testo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51" name="Segnaposto testo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52" name="Segnaposto immagine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53" name="Rettangolo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4" name="Segnaposto testo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55" name="Segnaposto testo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56" name="Segnaposto immagine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57" name="Rettangolo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8" name="Segnaposto testo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59" name="Segnaposto testo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60" name="Segnaposto immagine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61" name="Rettangolo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2" name="Segnaposto testo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63" name="Segnaposto testo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64" name="Segnaposto immagine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65" name="Rettangolo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6" name="Segnaposto testo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67" name="Segnaposto testo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68" name="Segnaposto immagine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69" name="Rettangolo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0" name="Segnaposto testo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71" name="Segnaposto testo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72" name="Segnaposto immagine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it-IT" noProof="0"/>
              <a:t>Fai clic per aggiungere una foto</a:t>
            </a:r>
          </a:p>
        </p:txBody>
      </p:sp>
      <p:sp>
        <p:nvSpPr>
          <p:cNvPr id="73" name="Rettangolo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4" name="Segnaposto testo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it-IT" noProof="0"/>
              <a:t>Aggiungi il nome</a:t>
            </a:r>
          </a:p>
        </p:txBody>
      </p:sp>
      <p:sp>
        <p:nvSpPr>
          <p:cNvPr id="75" name="Segnaposto testo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it-IT" noProof="0"/>
              <a:t>Aggiungi il titolo</a:t>
            </a:r>
          </a:p>
        </p:txBody>
      </p:sp>
      <p:sp>
        <p:nvSpPr>
          <p:cNvPr id="3" name="Segnaposto data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lvl1pPr>
              <a:defRPr/>
            </a:lvl1pPr>
          </a:lstStyle>
          <a:p>
            <a:r>
              <a:rPr lang="it-IT" dirty="0"/>
              <a:t>2022</a:t>
            </a:r>
          </a:p>
        </p:txBody>
      </p:sp>
      <p:sp>
        <p:nvSpPr>
          <p:cNvPr id="4" name="Segnaposto piè di pagina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ziamenti">
    <p:bg>
      <p:bgPr>
        <a:solidFill>
          <a:schemeClr val="bg1"/>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Titolo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it-IT" noProof="0"/>
              <a:t>Fare clic per inserire il titolo</a:t>
            </a:r>
          </a:p>
        </p:txBody>
      </p:sp>
      <p:sp>
        <p:nvSpPr>
          <p:cNvPr id="18" name="Segnaposto testo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59" name="Segnaposto testo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60" name="Segnaposto testo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61" name="Segnaposto testo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it-IT" noProof="0"/>
              <a:t>aggiungi</a:t>
            </a:r>
          </a:p>
        </p:txBody>
      </p:sp>
      <p:sp>
        <p:nvSpPr>
          <p:cNvPr id="52" name="Segnaposto testo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51" name="Segnaposto testo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78" name="Segnaposto testo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77" name="Segnaposto testo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80" name="Segnaposto testo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79" name="Segnaposto testo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82" name="Segnaposto testo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it-IT" noProof="0"/>
              <a:t>Fare clic per inserire il sottotitolo</a:t>
            </a:r>
          </a:p>
        </p:txBody>
      </p:sp>
      <p:sp>
        <p:nvSpPr>
          <p:cNvPr id="81" name="Segnaposto testo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it-IT" noProof="0"/>
              <a:t>Fare clic per inserire il testo</a:t>
            </a:r>
          </a:p>
        </p:txBody>
      </p:sp>
      <p:sp>
        <p:nvSpPr>
          <p:cNvPr id="68" name="Segnaposto data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lvl1pPr>
              <a:defRPr/>
            </a:lvl1pPr>
          </a:lstStyle>
          <a:p>
            <a:r>
              <a:rPr lang="it-IT" dirty="0"/>
              <a:t>2022</a:t>
            </a:r>
          </a:p>
        </p:txBody>
      </p:sp>
      <p:sp>
        <p:nvSpPr>
          <p:cNvPr id="4" name="Segnaposto piè di pagina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it-IT" noProof="0"/>
              <a:t>Presentazione</a:t>
            </a:r>
          </a:p>
        </p:txBody>
      </p:sp>
      <p:sp>
        <p:nvSpPr>
          <p:cNvPr id="5" name="Segnaposto numero diapositiva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i siam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it-IT" noProof="0"/>
              <a:t>titolo</a:t>
            </a:r>
          </a:p>
        </p:txBody>
      </p:sp>
      <p:sp>
        <p:nvSpPr>
          <p:cNvPr id="10" name="Segnaposto testo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8" name="Segnaposto immagine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it-IT" noProof="0"/>
              <a:t>Fai clic per aggiungere una foto</a:t>
            </a:r>
          </a:p>
        </p:txBody>
      </p:sp>
      <p:sp>
        <p:nvSpPr>
          <p:cNvPr id="11" name="Segnaposto data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12" name="Segnaposto piè di pagina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13" name="Segnaposto numero diapositiva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epilog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it-IT" noProof="0"/>
              <a:t>Fare clic per inserire il titolo</a:t>
            </a:r>
          </a:p>
        </p:txBody>
      </p:sp>
      <p:sp>
        <p:nvSpPr>
          <p:cNvPr id="6" name="Segnaposto immagine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it-IT" noProof="0"/>
              <a:t>Fai clic per aggiungere una foto</a:t>
            </a:r>
          </a:p>
        </p:txBody>
      </p:sp>
      <p:sp>
        <p:nvSpPr>
          <p:cNvPr id="3" name="Segnaposto data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r>
              <a:rPr lang="it-IT" dirty="0"/>
              <a:t>2022</a:t>
            </a:r>
          </a:p>
        </p:txBody>
      </p:sp>
      <p:sp>
        <p:nvSpPr>
          <p:cNvPr id="8" name="Segnaposto testo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it-IT" noProof="0"/>
              <a:t>Fare clic per inserire il sottotitolo</a:t>
            </a:r>
          </a:p>
        </p:txBody>
      </p:sp>
      <p:sp>
        <p:nvSpPr>
          <p:cNvPr id="4" name="Segnaposto piè di pagina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it-IT" noProof="0"/>
              <a:t>Presentazione</a:t>
            </a:r>
          </a:p>
        </p:txBody>
      </p:sp>
      <p:sp>
        <p:nvSpPr>
          <p:cNvPr id="5" name="Segnaposto numero diapositiva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zie">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it-IT" noProof="0"/>
              <a:t>Fai clic per aggiungere una foto</a:t>
            </a:r>
          </a:p>
        </p:txBody>
      </p:sp>
      <p:sp>
        <p:nvSpPr>
          <p:cNvPr id="11" name="Rettangolo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it-IT" noProof="0"/>
              <a:t>Inserire il titolo</a:t>
            </a:r>
          </a:p>
        </p:txBody>
      </p:sp>
      <p:sp>
        <p:nvSpPr>
          <p:cNvPr id="7" name="Segnaposto testo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5" name="Segnaposto data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r>
              <a:rPr lang="it-IT" dirty="0"/>
              <a:t>2022</a:t>
            </a:r>
          </a:p>
        </p:txBody>
      </p:sp>
      <p:sp>
        <p:nvSpPr>
          <p:cNvPr id="12" name="Segnaposto piè di pagina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it-IT" noProof="0"/>
              <a:t>Presentazione</a:t>
            </a:r>
          </a:p>
        </p:txBody>
      </p:sp>
      <p:sp>
        <p:nvSpPr>
          <p:cNvPr id="13" name="Segnaposto numero diapositiva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671333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5B4DA-B505-63C9-70F2-C44DB32168B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6735124-C73B-02D6-7B45-CD03914001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39C68C5-4FE1-DC16-9DA7-F322EA955C54}"/>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5" name="Segnaposto piè di pagina 4">
            <a:extLst>
              <a:ext uri="{FF2B5EF4-FFF2-40B4-BE49-F238E27FC236}">
                <a16:creationId xmlns:a16="http://schemas.microsoft.com/office/drawing/2014/main" id="{2F1B88C4-1988-20D0-CF67-D382DA98649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BCE8E759-EE24-5A44-1100-863B86066B8B}"/>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548219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F2ADD-19CB-9C53-92F1-5FAD1FAC8215}"/>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DB4BFB-9D92-FCC0-E8DC-FF6F175459A4}"/>
              </a:ext>
            </a:extLst>
          </p:cNvPr>
          <p:cNvSpPr>
            <a:spLocks noGrp="1"/>
          </p:cNvSpPr>
          <p:nvPr>
            <p:ph idx="1"/>
          </p:nvPr>
        </p:nvSpPr>
        <p:spPr>
          <a:xfrm>
            <a:off x="838200" y="1930400"/>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8C374C-63AA-5F11-3936-E82D941772BE}"/>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5" name="Segnaposto piè di pagina 4">
            <a:extLst>
              <a:ext uri="{FF2B5EF4-FFF2-40B4-BE49-F238E27FC236}">
                <a16:creationId xmlns:a16="http://schemas.microsoft.com/office/drawing/2014/main" id="{44EA5FDB-BEC4-5937-DB4E-34008B5539C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D54AB12-E9DF-531F-621D-F8DDAB922543}"/>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20639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0CFC41-2B5C-01D0-A0D7-1C6962A6B3D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B7C00CA-1046-653B-3C40-B0ADC8AFCBE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5F21EC2-C551-7A66-DD87-8219AE4092B5}"/>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5" name="Segnaposto piè di pagina 4">
            <a:extLst>
              <a:ext uri="{FF2B5EF4-FFF2-40B4-BE49-F238E27FC236}">
                <a16:creationId xmlns:a16="http://schemas.microsoft.com/office/drawing/2014/main" id="{BE61B94F-ECD3-88F3-59A3-500D6518451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18B321C4-1D9A-13DA-E6FA-198FDBA9C17B}"/>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573041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969116-5BE3-AA42-E5F1-94933FB8B6FB}"/>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6023FC-D284-1D14-DD2B-857B82513604}"/>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FFB909-20BC-4636-5D9B-DCA69FE52091}"/>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5D254FA-75BB-6B14-49F0-18E0D8F5DB91}"/>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6" name="Segnaposto piè di pagina 5">
            <a:extLst>
              <a:ext uri="{FF2B5EF4-FFF2-40B4-BE49-F238E27FC236}">
                <a16:creationId xmlns:a16="http://schemas.microsoft.com/office/drawing/2014/main" id="{D2B04CF7-C503-1C43-30FA-D1759AB39AE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89DF7DC9-CB74-CECB-472E-015499C74BE4}"/>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465472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3B15CD-B002-FCDF-2BBA-D0AC113790F8}"/>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999D625-420D-A344-01D7-23F73E5134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7B8774A-72FB-DDFC-727F-C4E8A0CF1E84}"/>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77BF38C-07DA-9335-E4DD-BA45766446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D99AAD7-AFE2-8281-852B-BC70ADA8884D}"/>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62A496E-3663-3173-38EB-374BFEF53218}"/>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8" name="Segnaposto piè di pagina 7">
            <a:extLst>
              <a:ext uri="{FF2B5EF4-FFF2-40B4-BE49-F238E27FC236}">
                <a16:creationId xmlns:a16="http://schemas.microsoft.com/office/drawing/2014/main" id="{065584A8-43CA-D648-3DBD-341BCB19B42E}"/>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A71DAC38-B0F3-3856-8183-221DB0015CD9}"/>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3817314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13FBB-AFDC-4169-0A1C-BC8E2AAA25DE}"/>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EF025E7-0F83-2B8E-3DB9-3233694122E8}"/>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4" name="Segnaposto piè di pagina 3">
            <a:extLst>
              <a:ext uri="{FF2B5EF4-FFF2-40B4-BE49-F238E27FC236}">
                <a16:creationId xmlns:a16="http://schemas.microsoft.com/office/drawing/2014/main" id="{76283B71-A2FC-6B9F-CC99-396E5C95301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DEF39D4F-6C7B-F79D-BAEC-4BAAC59BD8C8}"/>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241541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4A1528-6700-942E-7B84-FDE204B86093}"/>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3" name="Segnaposto piè di pagina 2">
            <a:extLst>
              <a:ext uri="{FF2B5EF4-FFF2-40B4-BE49-F238E27FC236}">
                <a16:creationId xmlns:a16="http://schemas.microsoft.com/office/drawing/2014/main" id="{4B86F959-9C0D-A464-7E97-09AB01755B3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0A5FFDFF-E096-8E93-9AB3-BEEFF0A5FAA1}"/>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1762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8F30EB-900F-FD41-09E1-549C603DED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BF2C13-E0C0-2450-F8DA-767CE8CE73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DD1439-36BC-0411-3B9E-20C58BA362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0C9FAC7-E9EE-F6D7-9538-BA2BC7E42B06}"/>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6" name="Segnaposto piè di pagina 5">
            <a:extLst>
              <a:ext uri="{FF2B5EF4-FFF2-40B4-BE49-F238E27FC236}">
                <a16:creationId xmlns:a16="http://schemas.microsoft.com/office/drawing/2014/main" id="{B20EFE4B-3ED7-AFDD-5618-419A130329B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820EF762-ADC2-62EA-AA09-6A9DE7D0BCFB}"/>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334312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a">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it-IT" noProof="0"/>
              <a:t>Titolo</a:t>
            </a:r>
          </a:p>
        </p:txBody>
      </p:sp>
      <p:sp>
        <p:nvSpPr>
          <p:cNvPr id="12" name="Segnaposto testo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8" name="Segnaposto testo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3" name="Segnaposto testo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9" name="Segnaposto testo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5" name="Segnaposto testo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3" name="Segnaposto testo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0" name="Segnaposto testo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2" name="Segnaposto testo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4" name="Segnaposto testo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4" name="Segnaposto testo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6" name="Segnaposto data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noProof="0"/>
              <a:t>20XX</a:t>
            </a:r>
          </a:p>
        </p:txBody>
      </p:sp>
      <p:sp>
        <p:nvSpPr>
          <p:cNvPr id="17" name="Segnaposto piè di pagina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18" name="Segnaposto numero diapositiva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3476491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ADBA2F-A25B-F624-253C-6E5CB72BEA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E4D2B40-FA1E-9F45-D75C-F00741FE54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3ACA311-8F2E-103F-4ADA-64F75CD2A7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D52BFA0-F7E1-CA5F-8372-BFD1F84FE0A8}"/>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6" name="Segnaposto piè di pagina 5">
            <a:extLst>
              <a:ext uri="{FF2B5EF4-FFF2-40B4-BE49-F238E27FC236}">
                <a16:creationId xmlns:a16="http://schemas.microsoft.com/office/drawing/2014/main" id="{45EC0C88-D92A-5630-CC5A-0DFAB6F9252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8753E884-801C-12AE-750E-DDF240A0EAC1}"/>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2318567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A64BA-45A8-565F-F77D-E837D98F65B3}"/>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5769D8-5DF4-52B7-EB6F-609DA8ED6FC5}"/>
              </a:ext>
            </a:extLst>
          </p:cNvPr>
          <p:cNvSpPr>
            <a:spLocks noGrp="1"/>
          </p:cNvSpPr>
          <p:nvPr>
            <p:ph type="body" orient="vert" idx="1"/>
          </p:nvPr>
        </p:nvSpPr>
        <p:spPr>
          <a:xfrm>
            <a:off x="838200" y="1930400"/>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749547-C76B-073E-BACA-7A2D49587732}"/>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5" name="Segnaposto piè di pagina 4">
            <a:extLst>
              <a:ext uri="{FF2B5EF4-FFF2-40B4-BE49-F238E27FC236}">
                <a16:creationId xmlns:a16="http://schemas.microsoft.com/office/drawing/2014/main" id="{F2BD00BD-6208-0136-26AC-B4BD7FC631B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4A57E6E8-23E7-DB68-5724-48FDEF8AFD69}"/>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2389060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B31C190-429B-A4A4-F7C9-B54DF947F686}"/>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FB56CC-F4BD-AF6B-9C84-E83006EC27ED}"/>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6DE48E-C606-3692-7D01-DA7213C26DA7}"/>
              </a:ext>
            </a:extLst>
          </p:cNvPr>
          <p:cNvSpPr>
            <a:spLocks noGrp="1"/>
          </p:cNvSpPr>
          <p:nvPr>
            <p:ph type="dt" sz="half" idx="10"/>
          </p:nvPr>
        </p:nvSpPr>
        <p:spPr>
          <a:xfrm>
            <a:off x="838200" y="6356350"/>
            <a:ext cx="2743200" cy="365125"/>
          </a:xfrm>
          <a:prstGeom prst="rect">
            <a:avLst/>
          </a:prstGeom>
        </p:spPr>
        <p:txBody>
          <a:bodyPr/>
          <a:lstStyle/>
          <a:p>
            <a:fld id="{05AD37F5-FC85-47D7-9538-D65636258D7D}" type="datetimeFigureOut">
              <a:rPr lang="it-IT" smtClean="0"/>
              <a:t>21/11/2022</a:t>
            </a:fld>
            <a:endParaRPr lang="it-IT"/>
          </a:p>
        </p:txBody>
      </p:sp>
      <p:sp>
        <p:nvSpPr>
          <p:cNvPr id="5" name="Segnaposto piè di pagina 4">
            <a:extLst>
              <a:ext uri="{FF2B5EF4-FFF2-40B4-BE49-F238E27FC236}">
                <a16:creationId xmlns:a16="http://schemas.microsoft.com/office/drawing/2014/main" id="{55AB1729-918B-540D-E526-4D72D418A0F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EF50E55-4443-5FE7-2F3F-50CBDF4F3CDA}"/>
              </a:ext>
            </a:extLst>
          </p:cNvPr>
          <p:cNvSpPr>
            <a:spLocks noGrp="1"/>
          </p:cNvSpPr>
          <p:nvPr>
            <p:ph type="sldNum" sz="quarter" idx="12"/>
          </p:nvPr>
        </p:nvSpPr>
        <p:spPr>
          <a:xfrm>
            <a:off x="8610600" y="6356350"/>
            <a:ext cx="2743200" cy="365125"/>
          </a:xfrm>
          <a:prstGeom prst="rect">
            <a:avLst/>
          </a:prstGeom>
        </p:spPr>
        <p:txBody>
          <a:bodyPr/>
          <a:lstStyle/>
          <a:p>
            <a:fld id="{044C7F3C-6345-4340-BE5F-4D50DD1BF082}" type="slidenum">
              <a:rPr lang="it-IT" smtClean="0"/>
              <a:t>‹N›</a:t>
            </a:fld>
            <a:endParaRPr lang="it-IT"/>
          </a:p>
        </p:txBody>
      </p:sp>
    </p:spTree>
    <p:extLst>
      <p:ext uri="{BB962C8B-B14F-4D97-AF65-F5344CB8AC3E}">
        <p14:creationId xmlns:p14="http://schemas.microsoft.com/office/powerpoint/2010/main" val="63425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it-IT" noProof="0"/>
              <a:t>Titolo</a:t>
            </a:r>
          </a:p>
        </p:txBody>
      </p:sp>
      <p:sp>
        <p:nvSpPr>
          <p:cNvPr id="9" name="Segnaposto immagine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it-IT" noProof="0"/>
              <a:t>Fai clic per aggiungere una foto</a:t>
            </a:r>
          </a:p>
        </p:txBody>
      </p:sp>
      <p:sp>
        <p:nvSpPr>
          <p:cNvPr id="15" name="Segnaposto testo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1" name="Segnaposto testo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7" name="Segnaposto testo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2" name="Segnaposto testo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8" name="Segnaposto testo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3" name="Segnaposto testo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19" name="Segnaposto testo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14" name="Segnaposto testo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30" name="Segnaposto data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it-IT" noProof="0"/>
              <a:t>20XX</a:t>
            </a:r>
          </a:p>
        </p:txBody>
      </p:sp>
      <p:sp>
        <p:nvSpPr>
          <p:cNvPr id="31" name="Segnaposto piè di pagina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32" name="Segnaposto numero diapositiva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oramica del prodotto">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1558212"/>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B6AEFB40-063A-41A7-9581-865BBE62C3C5}"/>
              </a:ext>
            </a:extLst>
          </p:cNvPr>
          <p:cNvSpPr>
            <a:spLocks noGrp="1"/>
          </p:cNvSpPr>
          <p:nvPr>
            <p:ph type="title" hasCustomPrompt="1"/>
          </p:nvPr>
        </p:nvSpPr>
        <p:spPr>
          <a:xfrm>
            <a:off x="740800" y="515509"/>
            <a:ext cx="10515600" cy="825272"/>
          </a:xfrm>
          <a:prstGeom prst="rect">
            <a:avLst/>
          </a:prstGeom>
        </p:spPr>
        <p:txBody>
          <a:bodyPr rtlCol="0" anchor="ctr"/>
          <a:lstStyle>
            <a:lvl1pPr algn="ctr">
              <a:defRPr sz="2400" cap="all" spc="100" baseline="0">
                <a:solidFill>
                  <a:schemeClr val="tx2">
                    <a:lumMod val="75000"/>
                  </a:schemeClr>
                </a:solidFill>
              </a:defRPr>
            </a:lvl1pPr>
          </a:lstStyle>
          <a:p>
            <a:pPr rtl="0"/>
            <a:r>
              <a:rPr lang="it-IT" noProof="0" dirty="0"/>
              <a:t>Fare clic per inserire il titolo</a:t>
            </a:r>
          </a:p>
        </p:txBody>
      </p:sp>
      <p:sp>
        <p:nvSpPr>
          <p:cNvPr id="5" name="Segnaposto immagine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22" name="Segnaposto immagine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23" name="Segnaposto immagine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24" name="Segnaposto immagine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it-IT" noProof="0"/>
              <a:t>Fare clic sull'icona per inserire un'immagine</a:t>
            </a:r>
          </a:p>
        </p:txBody>
      </p:sp>
      <p:sp>
        <p:nvSpPr>
          <p:cNvPr id="30" name="Segnaposto testo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28" name="Segnaposto testo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4" name="Segnaposto testo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43" name="Segnaposto testo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6" name="Segnaposto testo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45" name="Segnaposto testo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8" name="Segnaposto testo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it-IT" noProof="0"/>
              <a:t>Fare clic per inserire il sottotitolo</a:t>
            </a:r>
          </a:p>
        </p:txBody>
      </p:sp>
      <p:sp>
        <p:nvSpPr>
          <p:cNvPr id="47" name="Segnaposto testo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40" name="Segnaposto data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dirty="0"/>
              <a:t>2022</a:t>
            </a:r>
            <a:endParaRPr lang="it-IT" noProof="0" dirty="0"/>
          </a:p>
        </p:txBody>
      </p:sp>
      <p:sp>
        <p:nvSpPr>
          <p:cNvPr id="41" name="Segnaposto piè di pagina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42" name="Segnaposto numero diapositiva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4147655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ntaggi del prodotto">
    <p:spTree>
      <p:nvGrpSpPr>
        <p:cNvPr id="1" name=""/>
        <p:cNvGrpSpPr/>
        <p:nvPr/>
      </p:nvGrpSpPr>
      <p:grpSpPr>
        <a:xfrm>
          <a:off x="0" y="0"/>
          <a:ext cx="0" cy="0"/>
          <a:chOff x="0" y="0"/>
          <a:chExt cx="0" cy="0"/>
        </a:xfrm>
      </p:grpSpPr>
      <p:sp>
        <p:nvSpPr>
          <p:cNvPr id="11" name="Segnaposto immagine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it-IT" noProof="0"/>
              <a:t>Fai clic per aggiungere una foto</a:t>
            </a:r>
          </a:p>
        </p:txBody>
      </p:sp>
      <p:sp>
        <p:nvSpPr>
          <p:cNvPr id="3" name="Titolo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it-IT" noProof="0"/>
              <a:t>Aggiungi il titolo</a:t>
            </a:r>
          </a:p>
        </p:txBody>
      </p:sp>
      <p:sp>
        <p:nvSpPr>
          <p:cNvPr id="8" name="Segnaposto data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it-IT" dirty="0"/>
              <a:t>2022</a:t>
            </a:r>
          </a:p>
        </p:txBody>
      </p:sp>
      <p:sp>
        <p:nvSpPr>
          <p:cNvPr id="9" name="Segnaposto piè di pagina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10" name="Segnaposto numero diapositiva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
        <p:nvSpPr>
          <p:cNvPr id="15" name="Segnaposto testo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it-IT" noProof="0"/>
              <a:t>Fare clic per inserire il sottotitolo</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i separazione">
    <p:spTree>
      <p:nvGrpSpPr>
        <p:cNvPr id="1" name=""/>
        <p:cNvGrpSpPr/>
        <p:nvPr/>
      </p:nvGrpSpPr>
      <p:grpSpPr>
        <a:xfrm>
          <a:off x="0" y="0"/>
          <a:ext cx="0" cy="0"/>
          <a:chOff x="0" y="0"/>
          <a:chExt cx="0" cy="0"/>
        </a:xfrm>
      </p:grpSpPr>
      <p:sp>
        <p:nvSpPr>
          <p:cNvPr id="7" name="Segnaposto immagine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it-IT" noProof="0"/>
              <a:t>Fai clic per aggiungere una foto</a:t>
            </a:r>
          </a:p>
        </p:txBody>
      </p:sp>
      <p:sp>
        <p:nvSpPr>
          <p:cNvPr id="2" name="Titolo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it-IT" noProof="0"/>
              <a:t>Fare clic per inserire il titolo</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ello di business">
    <p:bg>
      <p:bgPr>
        <a:solidFill>
          <a:schemeClr val="accent5">
            <a:alpha val="10000"/>
          </a:schemeClr>
        </a:solidFill>
        <a:effectLst/>
      </p:bgPr>
    </p:bg>
    <p:spTree>
      <p:nvGrpSpPr>
        <p:cNvPr id="1" name=""/>
        <p:cNvGrpSpPr/>
        <p:nvPr/>
      </p:nvGrpSpPr>
      <p:grpSpPr>
        <a:xfrm>
          <a:off x="0" y="0"/>
          <a:ext cx="0" cy="0"/>
          <a:chOff x="0" y="0"/>
          <a:chExt cx="0" cy="0"/>
        </a:xfrm>
      </p:grpSpPr>
      <p:sp>
        <p:nvSpPr>
          <p:cNvPr id="11" name="Segnaposto immagine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it-IT" noProof="0"/>
              <a:t>Fai clic per aggiungere una foto</a:t>
            </a:r>
          </a:p>
        </p:txBody>
      </p:sp>
      <p:sp>
        <p:nvSpPr>
          <p:cNvPr id="2" name="Titolo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it-IT" noProof="0"/>
              <a:t>Inserire il titolo</a:t>
            </a:r>
          </a:p>
        </p:txBody>
      </p:sp>
      <p:sp>
        <p:nvSpPr>
          <p:cNvPr id="16" name="Segnaposto testo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it-IT" noProof="0"/>
              <a:t>Fare clic per inserire il sottotitolo</a:t>
            </a:r>
          </a:p>
        </p:txBody>
      </p:sp>
      <p:sp>
        <p:nvSpPr>
          <p:cNvPr id="14" name="Segnaposto testo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36" name="Segnaposto testo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it-IT" noProof="0"/>
              <a:t>Fare clic per inserire il sottotitolo</a:t>
            </a:r>
          </a:p>
        </p:txBody>
      </p:sp>
      <p:sp>
        <p:nvSpPr>
          <p:cNvPr id="35" name="Segnaposto testo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39" name="Segnaposto testo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it-IT" noProof="0"/>
              <a:t>Fare clic per inserire il sottotitolo</a:t>
            </a:r>
          </a:p>
        </p:txBody>
      </p:sp>
      <p:sp>
        <p:nvSpPr>
          <p:cNvPr id="38" name="Segnaposto testo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8" name="Segnaposto data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it-IT" dirty="0"/>
              <a:t>2022</a:t>
            </a:r>
          </a:p>
        </p:txBody>
      </p:sp>
      <p:sp>
        <p:nvSpPr>
          <p:cNvPr id="9" name="Segnaposto piè di pagina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pPr rtl="0"/>
            <a:r>
              <a:rPr lang="it-IT" noProof="0"/>
              <a:t>Presentazione</a:t>
            </a:r>
          </a:p>
        </p:txBody>
      </p:sp>
      <p:sp>
        <p:nvSpPr>
          <p:cNvPr id="10" name="Segnaposto numero diapositiva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oramica delle opportunità di merc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it-IT" noProof="0"/>
              <a:t>Fare clic per inserire il titolo</a:t>
            </a:r>
          </a:p>
        </p:txBody>
      </p:sp>
      <p:sp>
        <p:nvSpPr>
          <p:cNvPr id="15" name="Segnaposto testo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it-IT" noProof="0"/>
              <a:t>testo</a:t>
            </a:r>
          </a:p>
        </p:txBody>
      </p:sp>
      <p:sp>
        <p:nvSpPr>
          <p:cNvPr id="22" name="Segnaposto testo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it-IT" noProof="0"/>
              <a:t>testo</a:t>
            </a:r>
          </a:p>
        </p:txBody>
      </p:sp>
      <p:sp>
        <p:nvSpPr>
          <p:cNvPr id="24" name="Segnaposto testo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it-IT" noProof="0"/>
              <a:t>testo</a:t>
            </a:r>
          </a:p>
        </p:txBody>
      </p:sp>
      <p:sp>
        <p:nvSpPr>
          <p:cNvPr id="14" name="Segnaposto testo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1" name="Segnaposto testo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3" name="Segnaposto testo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it-IT" noProof="0"/>
              <a:t>Fare clic per inserire il testo</a:t>
            </a:r>
          </a:p>
        </p:txBody>
      </p:sp>
      <p:sp>
        <p:nvSpPr>
          <p:cNvPr id="25" name="Segnaposto data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it-IT" dirty="0"/>
              <a:t>2022</a:t>
            </a:r>
          </a:p>
        </p:txBody>
      </p:sp>
      <p:sp>
        <p:nvSpPr>
          <p:cNvPr id="8" name="Segnaposto immagine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it-IT" noProof="0"/>
              <a:t>Fai clic per aggiungere una foto</a:t>
            </a:r>
          </a:p>
        </p:txBody>
      </p:sp>
      <p:sp>
        <p:nvSpPr>
          <p:cNvPr id="13" name="Segnaposto piè di pagina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it-IT" noProof="0"/>
              <a:t>Presentazione</a:t>
            </a:r>
          </a:p>
        </p:txBody>
      </p:sp>
      <p:sp>
        <p:nvSpPr>
          <p:cNvPr id="27" name="Segnaposto numero diapositiva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it-IT" noProof="0"/>
              <a:t>20XX</a:t>
            </a:r>
          </a:p>
        </p:txBody>
      </p:sp>
      <p:sp>
        <p:nvSpPr>
          <p:cNvPr id="5" name="Segnaposto piè di pagina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it-IT" noProof="0"/>
              <a:t>Presentazione</a:t>
            </a:r>
          </a:p>
        </p:txBody>
      </p:sp>
      <p:sp>
        <p:nvSpPr>
          <p:cNvPr id="6" name="Segnaposto numero diapositiva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it-IT" noProof="0" smtClean="0"/>
              <a:pPr/>
              <a:t>‹N›</a:t>
            </a:fld>
            <a:endParaRPr lang="it-IT"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3380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Primo piano dell'erba verde&#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Titolo 6">
            <a:extLst>
              <a:ext uri="{FF2B5EF4-FFF2-40B4-BE49-F238E27FC236}">
                <a16:creationId xmlns:a16="http://schemas.microsoft.com/office/drawing/2014/main" id="{CF45A9EB-00FC-4DE7-8041-09649EF9B9B6}"/>
              </a:ext>
            </a:extLst>
          </p:cNvPr>
          <p:cNvSpPr>
            <a:spLocks noGrp="1"/>
          </p:cNvSpPr>
          <p:nvPr>
            <p:ph type="title"/>
          </p:nvPr>
        </p:nvSpPr>
        <p:spPr>
          <a:xfrm>
            <a:off x="0" y="2064830"/>
            <a:ext cx="12192000" cy="2442052"/>
          </a:xfrm>
        </p:spPr>
        <p:txBody>
          <a:bodyPr rtlCol="0"/>
          <a:lstStyle/>
          <a:p>
            <a:r>
              <a:rPr lang="it-IT" sz="4800" i="1" dirty="0">
                <a:latin typeface="Garamond" panose="02020404030301010803" pitchFamily="18" charset="0"/>
              </a:rPr>
              <a:t>C</a:t>
            </a:r>
            <a:r>
              <a:rPr lang="it-IT" sz="4800" i="1" cap="none" dirty="0">
                <a:latin typeface="Garamond" panose="02020404030301010803" pitchFamily="18" charset="0"/>
              </a:rPr>
              <a:t>omunità energetiche</a:t>
            </a:r>
            <a:br>
              <a:rPr lang="it-IT" sz="4800" dirty="0">
                <a:latin typeface="Garamond" panose="02020404030301010803" pitchFamily="18" charset="0"/>
              </a:rPr>
            </a:br>
            <a:r>
              <a:rPr lang="it-IT" sz="4800" dirty="0">
                <a:latin typeface="Garamond" panose="02020404030301010803" pitchFamily="18" charset="0"/>
              </a:rPr>
              <a:t> </a:t>
            </a:r>
            <a:r>
              <a:rPr lang="it-IT" sz="4800" b="1" cap="none" dirty="0">
                <a:latin typeface="Garamond" panose="02020404030301010803" pitchFamily="18" charset="0"/>
              </a:rPr>
              <a:t>e gruppi di autoconsumo</a:t>
            </a:r>
            <a:br>
              <a:rPr lang="it-IT" sz="4800" b="1" cap="none" dirty="0">
                <a:latin typeface="Garamond" panose="02020404030301010803" pitchFamily="18" charset="0"/>
              </a:rPr>
            </a:br>
            <a:br>
              <a:rPr lang="it-IT" sz="1400" dirty="0"/>
            </a:br>
            <a:endParaRPr lang="it-IT" sz="4800" b="1" dirty="0">
              <a:latin typeface="Garamond" panose="02020404030301010803" pitchFamily="18" charset="0"/>
            </a:endParaRPr>
          </a:p>
        </p:txBody>
      </p:sp>
      <p:sp>
        <p:nvSpPr>
          <p:cNvPr id="14" name="Segnaposto testo 13">
            <a:extLst>
              <a:ext uri="{FF2B5EF4-FFF2-40B4-BE49-F238E27FC236}">
                <a16:creationId xmlns:a16="http://schemas.microsoft.com/office/drawing/2014/main" id="{ECE1E739-E339-4FB6-A10E-22AB1A0D782B}"/>
              </a:ext>
            </a:extLst>
          </p:cNvPr>
          <p:cNvSpPr>
            <a:spLocks noGrp="1"/>
          </p:cNvSpPr>
          <p:nvPr>
            <p:ph type="body" sz="quarter" idx="12"/>
          </p:nvPr>
        </p:nvSpPr>
        <p:spPr>
          <a:xfrm>
            <a:off x="0" y="4506882"/>
            <a:ext cx="12192000" cy="1036320"/>
          </a:xfrm>
        </p:spPr>
        <p:txBody>
          <a:bodyPr rtlCol="0"/>
          <a:lstStyle/>
          <a:p>
            <a:pPr rtl="0"/>
            <a:endParaRPr lang="it-IT" sz="4400" dirty="0"/>
          </a:p>
          <a:p>
            <a:pPr rtl="0"/>
            <a:endParaRPr lang="it-IT" sz="4400" dirty="0"/>
          </a:p>
          <a:p>
            <a:pPr rtl="0"/>
            <a:r>
              <a:rPr lang="it-IT" sz="4400" dirty="0"/>
              <a:t>Ing. Gabriele Gerbi</a:t>
            </a:r>
          </a:p>
          <a:p>
            <a:pPr rtl="0"/>
            <a:r>
              <a:rPr lang="it-IT" sz="4400" dirty="0"/>
              <a:t>STUDIO S.A.P.I.</a:t>
            </a:r>
          </a:p>
          <a:p>
            <a:pPr rtl="0"/>
            <a:endParaRPr lang="it-IT" sz="4400" dirty="0"/>
          </a:p>
        </p:txBody>
      </p:sp>
      <p:sp>
        <p:nvSpPr>
          <p:cNvPr id="12" name="Rettangolo 11">
            <a:extLst>
              <a:ext uri="{FF2B5EF4-FFF2-40B4-BE49-F238E27FC236}">
                <a16:creationId xmlns:a16="http://schemas.microsoft.com/office/drawing/2014/main" id="{619D1BA2-3111-4E03-81E3-0D0F9BA3676D}"/>
              </a:ext>
              <a:ext uri="{C183D7F6-B498-43B3-948B-1728B52AA6E4}">
                <adec:decorative xmlns:adec="http://schemas.microsoft.com/office/drawing/2017/decorative" val="0"/>
              </a:ext>
            </a:extLst>
          </p:cNvPr>
          <p:cNvSpPr/>
          <p:nvPr/>
        </p:nvSpPr>
        <p:spPr>
          <a:xfrm>
            <a:off x="0" y="0"/>
            <a:ext cx="12192000" cy="2067456"/>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5" name="Rettangolo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803752" y="2067744"/>
            <a:ext cx="10409130" cy="20257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5" name="CasellaDiTesto 4">
            <a:extLst>
              <a:ext uri="{FF2B5EF4-FFF2-40B4-BE49-F238E27FC236}">
                <a16:creationId xmlns:a16="http://schemas.microsoft.com/office/drawing/2014/main" id="{C93BC703-F9BA-6D17-CE8F-CB4D0036AD56}"/>
              </a:ext>
            </a:extLst>
          </p:cNvPr>
          <p:cNvSpPr txBox="1"/>
          <p:nvPr/>
        </p:nvSpPr>
        <p:spPr>
          <a:xfrm>
            <a:off x="2404997" y="3548638"/>
            <a:ext cx="7665929" cy="400110"/>
          </a:xfrm>
          <a:prstGeom prst="rect">
            <a:avLst/>
          </a:prstGeom>
          <a:noFill/>
        </p:spPr>
        <p:txBody>
          <a:bodyPr wrap="square" rtlCol="0">
            <a:spAutoFit/>
          </a:bodyPr>
          <a:lstStyle/>
          <a:p>
            <a:r>
              <a:rPr lang="it-IT" sz="2000" cap="none" dirty="0">
                <a:solidFill>
                  <a:schemeClr val="tx2">
                    <a:lumMod val="20000"/>
                    <a:lumOff val="80000"/>
                  </a:schemeClr>
                </a:solidFill>
                <a:latin typeface="Corbel" panose="020B0503020204020204" pitchFamily="34" charset="0"/>
              </a:rPr>
              <a:t>le nuove sfide della transizione energetica ed il ruolo degli enti locali</a:t>
            </a:r>
            <a:r>
              <a:rPr lang="it-IT" sz="2000" cap="none" dirty="0">
                <a:latin typeface="Corbel" panose="020B0503020204020204" pitchFamily="34" charset="0"/>
              </a:rPr>
              <a:t>.</a:t>
            </a:r>
            <a:endParaRPr lang="it-IT" sz="2000" dirty="0"/>
          </a:p>
        </p:txBody>
      </p:sp>
      <p:sp>
        <p:nvSpPr>
          <p:cNvPr id="8" name="Rettangolo 7">
            <a:extLst>
              <a:ext uri="{FF2B5EF4-FFF2-40B4-BE49-F238E27FC236}">
                <a16:creationId xmlns:a16="http://schemas.microsoft.com/office/drawing/2014/main" id="{215A7EDB-2E29-E9F5-F841-D32B48173E2A}"/>
              </a:ext>
              <a:ext uri="{C183D7F6-B498-43B3-948B-1728B52AA6E4}">
                <adec:decorative xmlns:adec="http://schemas.microsoft.com/office/drawing/2017/decorative" val="0"/>
              </a:ext>
            </a:extLst>
          </p:cNvPr>
          <p:cNvSpPr/>
          <p:nvPr/>
        </p:nvSpPr>
        <p:spPr>
          <a:xfrm>
            <a:off x="0" y="5543490"/>
            <a:ext cx="12192000" cy="12964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3" name="Immagine 2">
            <a:extLst>
              <a:ext uri="{FF2B5EF4-FFF2-40B4-BE49-F238E27FC236}">
                <a16:creationId xmlns:a16="http://schemas.microsoft.com/office/drawing/2014/main" id="{3E1CE8B2-249A-9386-1819-B19B094FD66B}"/>
              </a:ext>
            </a:extLst>
          </p:cNvPr>
          <p:cNvPicPr>
            <a:picLocks noChangeAspect="1"/>
          </p:cNvPicPr>
          <p:nvPr/>
        </p:nvPicPr>
        <p:blipFill>
          <a:blip r:embed="rId4"/>
          <a:stretch>
            <a:fillRect/>
          </a:stretch>
        </p:blipFill>
        <p:spPr>
          <a:xfrm>
            <a:off x="10070926" y="5816728"/>
            <a:ext cx="1796862" cy="754984"/>
          </a:xfrm>
          <a:prstGeom prst="rect">
            <a:avLst/>
          </a:prstGeom>
        </p:spPr>
      </p:pic>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egnaposto testo 60">
            <a:extLst>
              <a:ext uri="{FF2B5EF4-FFF2-40B4-BE49-F238E27FC236}">
                <a16:creationId xmlns:a16="http://schemas.microsoft.com/office/drawing/2014/main" id="{AAB80485-19C5-4162-A7D1-C16C0A37DB0A}"/>
              </a:ext>
            </a:extLst>
          </p:cNvPr>
          <p:cNvSpPr>
            <a:spLocks noGrp="1"/>
          </p:cNvSpPr>
          <p:nvPr>
            <p:ph type="body" sz="quarter" idx="12"/>
          </p:nvPr>
        </p:nvSpPr>
        <p:spPr>
          <a:xfrm>
            <a:off x="1295399" y="2204225"/>
            <a:ext cx="9982199" cy="1378184"/>
          </a:xfrm>
          <a:ln w="19050">
            <a:noFill/>
          </a:ln>
        </p:spPr>
        <p:txBody>
          <a:bodyPr rtlCol="0"/>
          <a:lstStyle/>
          <a:p>
            <a:pPr algn="l"/>
            <a:r>
              <a:rPr lang="it-IT" dirty="0">
                <a:latin typeface="Cobel"/>
              </a:rPr>
              <a:t>Le Comunità energetiche possono sperimentare ruoli innovativi in ambito sociale, etico e civico, strutturandosi attraverso una governance locale a responsabilità diretta, alla base della quale cittadini, associazioni e realtà imprenditoriali, condividono un insieme di principi, regole e procedure che riguardano la gestione e il governo della comunità, verso obiettivi di autogestione e condivisione delle risorse </a:t>
            </a:r>
            <a:r>
              <a:rPr lang="it-IT" sz="1800" dirty="0">
                <a:latin typeface="Corbel" panose="020B0503020204020204" pitchFamily="34" charset="0"/>
              </a:rPr>
              <a:t>(</a:t>
            </a:r>
            <a:r>
              <a:rPr lang="it-IT" sz="1800" cap="all" dirty="0">
                <a:solidFill>
                  <a:schemeClr val="accent5">
                    <a:lumMod val="50000"/>
                  </a:schemeClr>
                </a:solidFill>
                <a:latin typeface="Garamond" panose="02020404030301010803" pitchFamily="18" charset="0"/>
              </a:rPr>
              <a:t>SHARINGRESOURCES</a:t>
            </a:r>
            <a:r>
              <a:rPr lang="it-IT" sz="1800" dirty="0">
                <a:latin typeface="Corbel" panose="020B0503020204020204" pitchFamily="34" charset="0"/>
              </a:rPr>
              <a:t>)</a:t>
            </a:r>
          </a:p>
          <a:p>
            <a:pPr algn="l"/>
            <a:endParaRPr lang="it-IT" dirty="0"/>
          </a:p>
        </p:txBody>
      </p:sp>
      <p:sp>
        <p:nvSpPr>
          <p:cNvPr id="26" name="Segnaposto data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8" name="Segnaposto numero diapositiva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10</a:t>
            </a:fld>
            <a:endParaRPr lang="it-IT" dirty="0"/>
          </a:p>
        </p:txBody>
      </p:sp>
      <p:sp>
        <p:nvSpPr>
          <p:cNvPr id="17" name="Segnaposto testo 61">
            <a:extLst>
              <a:ext uri="{FF2B5EF4-FFF2-40B4-BE49-F238E27FC236}">
                <a16:creationId xmlns:a16="http://schemas.microsoft.com/office/drawing/2014/main" id="{F70B97E7-A0A5-B634-F6C8-B90BF6B5F933}"/>
              </a:ext>
            </a:extLst>
          </p:cNvPr>
          <p:cNvSpPr txBox="1">
            <a:spLocks/>
          </p:cNvSpPr>
          <p:nvPr/>
        </p:nvSpPr>
        <p:spPr>
          <a:xfrm>
            <a:off x="838200" y="4113483"/>
            <a:ext cx="3200400" cy="378083"/>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18" name="Segnaposto testo 61">
            <a:extLst>
              <a:ext uri="{FF2B5EF4-FFF2-40B4-BE49-F238E27FC236}">
                <a16:creationId xmlns:a16="http://schemas.microsoft.com/office/drawing/2014/main" id="{2AC48021-398D-968D-D881-39AB2DA32AA9}"/>
              </a:ext>
            </a:extLst>
          </p:cNvPr>
          <p:cNvSpPr txBox="1">
            <a:spLocks/>
          </p:cNvSpPr>
          <p:nvPr/>
        </p:nvSpPr>
        <p:spPr>
          <a:xfrm>
            <a:off x="5524500" y="5586418"/>
            <a:ext cx="3200400" cy="365125"/>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solidFill>
                <a:srgbClr val="000000"/>
              </a:solidFill>
              <a:latin typeface="Calibri" panose="020F0502020204030204" pitchFamily="34" charset="0"/>
            </a:endParaRPr>
          </a:p>
          <a:p>
            <a:endParaRPr lang="it-IT" dirty="0"/>
          </a:p>
        </p:txBody>
      </p:sp>
      <p:sp>
        <p:nvSpPr>
          <p:cNvPr id="2" name="Segnaposto testo 61">
            <a:extLst>
              <a:ext uri="{FF2B5EF4-FFF2-40B4-BE49-F238E27FC236}">
                <a16:creationId xmlns:a16="http://schemas.microsoft.com/office/drawing/2014/main" id="{ABB6A2C9-D94A-EFD1-EBB5-4D32998D4120}"/>
              </a:ext>
            </a:extLst>
          </p:cNvPr>
          <p:cNvSpPr txBox="1">
            <a:spLocks/>
          </p:cNvSpPr>
          <p:nvPr/>
        </p:nvSpPr>
        <p:spPr>
          <a:xfrm>
            <a:off x="1295399" y="4869810"/>
            <a:ext cx="10058400" cy="716608"/>
          </a:xfrm>
          <a:prstGeom prst="rect">
            <a:avLst/>
          </a:prstGeom>
          <a:ln w="19050">
            <a:noFill/>
          </a:ln>
        </p:spPr>
        <p:txBody>
          <a:bodyPr rtlCol="0" anchor="t"/>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sz="1600" cap="none" dirty="0">
                <a:solidFill>
                  <a:schemeClr val="tx1"/>
                </a:solidFill>
                <a:latin typeface="Cobel"/>
              </a:rPr>
              <a:t>Possono e mergere di nuove regole all’interno della comunità che facilitino gli scambi di beni e servizi tra i membri che vi partecipano.</a:t>
            </a:r>
          </a:p>
        </p:txBody>
      </p:sp>
      <p:sp>
        <p:nvSpPr>
          <p:cNvPr id="9" name="Segnaposto testo 60">
            <a:extLst>
              <a:ext uri="{FF2B5EF4-FFF2-40B4-BE49-F238E27FC236}">
                <a16:creationId xmlns:a16="http://schemas.microsoft.com/office/drawing/2014/main" id="{15C30F6E-DB05-DA8F-35A6-20FF7218F84E}"/>
              </a:ext>
            </a:extLst>
          </p:cNvPr>
          <p:cNvSpPr txBox="1">
            <a:spLocks/>
          </p:cNvSpPr>
          <p:nvPr/>
        </p:nvSpPr>
        <p:spPr>
          <a:xfrm>
            <a:off x="1295399" y="3653045"/>
            <a:ext cx="10058399" cy="981545"/>
          </a:xfrm>
          <a:prstGeom prst="rect">
            <a:avLst/>
          </a:prstGeom>
          <a:ln w="19050">
            <a:noFill/>
          </a:ln>
        </p:spPr>
        <p:txBody>
          <a:bodyPr rtlCol="0" anchor="t"/>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dirty="0">
                <a:latin typeface="Cobel"/>
              </a:rPr>
              <a:t>Economia collaborativa o </a:t>
            </a:r>
            <a:r>
              <a:rPr lang="it-IT" sz="1800" cap="all" dirty="0">
                <a:solidFill>
                  <a:schemeClr val="accent5">
                    <a:lumMod val="50000"/>
                  </a:schemeClr>
                </a:solidFill>
                <a:latin typeface="Garamond" panose="02020404030301010803" pitchFamily="18" charset="0"/>
              </a:rPr>
              <a:t>SHARINGECONOMY</a:t>
            </a:r>
            <a:r>
              <a:rPr lang="it-IT" dirty="0">
                <a:latin typeface="Cobel"/>
              </a:rPr>
              <a:t>: sistema economico principalmente costruito su reti collegate di individui, organizzazioni o comunità che si fondano sulla collaborazione, la condivisione, lo scambio, il commercio di prodotti e/o servizi.</a:t>
            </a:r>
          </a:p>
        </p:txBody>
      </p:sp>
      <p:sp>
        <p:nvSpPr>
          <p:cNvPr id="12" name="CasellaDiTesto 11">
            <a:extLst>
              <a:ext uri="{FF2B5EF4-FFF2-40B4-BE49-F238E27FC236}">
                <a16:creationId xmlns:a16="http://schemas.microsoft.com/office/drawing/2014/main" id="{17D43FBF-81D1-4AEA-8427-39F12C3B481A}"/>
              </a:ext>
            </a:extLst>
          </p:cNvPr>
          <p:cNvSpPr txBox="1"/>
          <p:nvPr/>
        </p:nvSpPr>
        <p:spPr>
          <a:xfrm>
            <a:off x="800092" y="2169392"/>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4" name="CasellaDiTesto 13">
            <a:extLst>
              <a:ext uri="{FF2B5EF4-FFF2-40B4-BE49-F238E27FC236}">
                <a16:creationId xmlns:a16="http://schemas.microsoft.com/office/drawing/2014/main" id="{F32C8FFC-92C0-4804-2D8D-153CA1FC74AB}"/>
              </a:ext>
            </a:extLst>
          </p:cNvPr>
          <p:cNvSpPr txBox="1"/>
          <p:nvPr/>
        </p:nvSpPr>
        <p:spPr>
          <a:xfrm>
            <a:off x="819146" y="3636546"/>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5" name="CasellaDiTesto 14">
            <a:extLst>
              <a:ext uri="{FF2B5EF4-FFF2-40B4-BE49-F238E27FC236}">
                <a16:creationId xmlns:a16="http://schemas.microsoft.com/office/drawing/2014/main" id="{E61036CE-6113-0544-5C86-4A5F80CDE8D8}"/>
              </a:ext>
            </a:extLst>
          </p:cNvPr>
          <p:cNvSpPr txBox="1"/>
          <p:nvPr/>
        </p:nvSpPr>
        <p:spPr>
          <a:xfrm>
            <a:off x="838200" y="4801712"/>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3" name="Titolo 29">
            <a:extLst>
              <a:ext uri="{FF2B5EF4-FFF2-40B4-BE49-F238E27FC236}">
                <a16:creationId xmlns:a16="http://schemas.microsoft.com/office/drawing/2014/main" id="{0F7853C4-6557-BE8D-B86C-C0149FF52496}"/>
              </a:ext>
            </a:extLst>
          </p:cNvPr>
          <p:cNvSpPr txBox="1">
            <a:spLocks/>
          </p:cNvSpPr>
          <p:nvPr/>
        </p:nvSpPr>
        <p:spPr>
          <a:xfrm>
            <a:off x="1966686" y="578774"/>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Benefici sociali</a:t>
            </a:r>
          </a:p>
        </p:txBody>
      </p:sp>
    </p:spTree>
    <p:extLst>
      <p:ext uri="{BB962C8B-B14F-4D97-AF65-F5344CB8AC3E}">
        <p14:creationId xmlns:p14="http://schemas.microsoft.com/office/powerpoint/2010/main" val="39744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1. Inquadramento normativo</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11</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1070663" y="1152097"/>
            <a:ext cx="10050673" cy="4893647"/>
          </a:xfrm>
          <a:prstGeom prst="rect">
            <a:avLst/>
          </a:prstGeom>
          <a:noFill/>
        </p:spPr>
        <p:txBody>
          <a:bodyPr wrap="square">
            <a:spAutoFit/>
          </a:bodyPr>
          <a:lstStyle/>
          <a:p>
            <a:pPr algn="ctr"/>
            <a:endParaRPr lang="it-IT" sz="2400" dirty="0">
              <a:solidFill>
                <a:schemeClr val="accent4">
                  <a:lumMod val="75000"/>
                </a:schemeClr>
              </a:solidFill>
              <a:latin typeface="Garamond" panose="02020404030301010803" pitchFamily="18" charset="0"/>
            </a:endParaRPr>
          </a:p>
          <a:p>
            <a:pPr marL="285750" indent="-285750">
              <a:buFont typeface="Wingdings" panose="05000000000000000000" pitchFamily="2" charset="2"/>
              <a:buChar char="Ø"/>
            </a:pPr>
            <a:r>
              <a:rPr lang="it-IT" dirty="0">
                <a:solidFill>
                  <a:schemeClr val="accent4">
                    <a:lumMod val="75000"/>
                  </a:schemeClr>
                </a:solidFill>
                <a:latin typeface="Cobel"/>
              </a:rPr>
              <a:t>Decreto Ministeriale 16 settembre 2020 - </a:t>
            </a:r>
            <a:r>
              <a:rPr lang="it-IT" dirty="0">
                <a:latin typeface="Cobel"/>
              </a:rPr>
              <a:t>Individuazione della tariffa incentivante per la remunerazione degli impianti a fonti rinnovabili inseriti nelle configurazioni sperimentali di autoconsumo collettivo e comunità energetiche rinnovabili :</a:t>
            </a:r>
          </a:p>
          <a:p>
            <a:endParaRPr lang="it-IT" dirty="0">
              <a:latin typeface="Cobel"/>
            </a:endParaRPr>
          </a:p>
          <a:p>
            <a:r>
              <a:rPr lang="it-IT" dirty="0">
                <a:latin typeface="Cobel"/>
              </a:rPr>
              <a:t>Energia elettrica prodotta dagli impianti rinnovabili nell’ambito delle comunità energetiche</a:t>
            </a:r>
          </a:p>
          <a:p>
            <a:r>
              <a:rPr lang="it-IT" dirty="0">
                <a:latin typeface="Cobel"/>
              </a:rPr>
              <a:t>ha diritto, per 20 anni, a una tariffa incentivante erogata dal Gestore dei servizi energetici</a:t>
            </a:r>
          </a:p>
          <a:p>
            <a:r>
              <a:rPr lang="it-IT" dirty="0">
                <a:latin typeface="Cobel"/>
              </a:rPr>
              <a:t>(GSE) pari a:</a:t>
            </a:r>
          </a:p>
          <a:p>
            <a:endParaRPr lang="it-IT" dirty="0">
              <a:latin typeface="Cobel"/>
            </a:endParaRPr>
          </a:p>
          <a:p>
            <a:pPr marL="342900" indent="-342900">
              <a:buAutoNum type="alphaLcParenR"/>
            </a:pPr>
            <a:r>
              <a:rPr lang="it-IT" dirty="0">
                <a:latin typeface="Cobel"/>
              </a:rPr>
              <a:t>100 €/MWh nel caso in cui l’impianto di produzione faccia parte di una configurazione di autoconsumo collettivo</a:t>
            </a:r>
          </a:p>
          <a:p>
            <a:endParaRPr lang="it-IT" dirty="0">
              <a:latin typeface="Cobel"/>
            </a:endParaRPr>
          </a:p>
          <a:p>
            <a:r>
              <a:rPr lang="it-IT" dirty="0">
                <a:latin typeface="Cobel"/>
              </a:rPr>
              <a:t>b)  110 €/MWh nel caso in cui l’impianto faccia parte di una CER</a:t>
            </a:r>
          </a:p>
          <a:p>
            <a:endParaRPr lang="it-IT" dirty="0">
              <a:latin typeface="Cobel"/>
            </a:endParaRPr>
          </a:p>
          <a:p>
            <a:r>
              <a:rPr lang="it-IT" dirty="0">
                <a:latin typeface="Cobel"/>
              </a:rPr>
              <a:t>L’energia prodotta e immessa in rete resta nella disponibilità del referente della configurazione, con possibilità di cessione al GSE.</a:t>
            </a:r>
          </a:p>
          <a:p>
            <a:pPr algn="ctr"/>
            <a:r>
              <a:rPr lang="it-IT" dirty="0">
                <a:latin typeface="Cobel"/>
              </a:rPr>
              <a:t>(</a:t>
            </a:r>
          </a:p>
        </p:txBody>
      </p:sp>
    </p:spTree>
    <p:extLst>
      <p:ext uri="{BB962C8B-B14F-4D97-AF65-F5344CB8AC3E}">
        <p14:creationId xmlns:p14="http://schemas.microsoft.com/office/powerpoint/2010/main" val="103569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1. Inquadramento normativo</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12</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1070663" y="1152097"/>
            <a:ext cx="10050673" cy="4801314"/>
          </a:xfrm>
          <a:prstGeom prst="rect">
            <a:avLst/>
          </a:prstGeom>
          <a:noFill/>
        </p:spPr>
        <p:txBody>
          <a:bodyPr wrap="square">
            <a:spAutoFit/>
          </a:bodyPr>
          <a:lstStyle/>
          <a:p>
            <a:pPr marL="285750" indent="-285750">
              <a:buFont typeface="Wingdings" panose="05000000000000000000" pitchFamily="2" charset="2"/>
              <a:buChar char="Ø"/>
            </a:pPr>
            <a:r>
              <a:rPr lang="it-IT" dirty="0">
                <a:solidFill>
                  <a:schemeClr val="accent4">
                    <a:lumMod val="75000"/>
                  </a:schemeClr>
                </a:solidFill>
                <a:latin typeface="Cobel"/>
              </a:rPr>
              <a:t>D Lgs 8 novembre 2021 n 199</a:t>
            </a:r>
            <a:r>
              <a:rPr lang="it-IT" dirty="0">
                <a:latin typeface="Cobel"/>
              </a:rPr>
              <a:t> entrato in vigore in data 15.12.2021 ha recepito la Direttiva (UE) 2018/2001 (cd ..“RED II”), con l’obiettivo di accelerare il percorso di crescita sostenibile e di transizione energetica italiano verso il perseguimento degli obiettivi comunitari di decarbonizzazione entro il 2030 (-55 di emissioni climalteranti rispetto al 1990) ed il 2050 (net-zero).</a:t>
            </a:r>
          </a:p>
          <a:p>
            <a:endParaRPr lang="it-IT" dirty="0">
              <a:latin typeface="Cobel"/>
            </a:endParaRPr>
          </a:p>
          <a:p>
            <a:r>
              <a:rPr lang="it-IT" dirty="0" err="1">
                <a:solidFill>
                  <a:schemeClr val="accent4">
                    <a:lumMod val="75000"/>
                  </a:schemeClr>
                </a:solidFill>
                <a:latin typeface="Cobel"/>
              </a:rPr>
              <a:t>D.Lgs</a:t>
            </a:r>
            <a:r>
              <a:rPr lang="it-IT" dirty="0">
                <a:solidFill>
                  <a:schemeClr val="accent4">
                    <a:lumMod val="75000"/>
                  </a:schemeClr>
                </a:solidFill>
                <a:latin typeface="Cobel"/>
              </a:rPr>
              <a:t> . 8 novembre 2021 n. 199 </a:t>
            </a:r>
            <a:r>
              <a:rPr lang="it-IT" dirty="0">
                <a:latin typeface="Cobel"/>
              </a:rPr>
              <a:t>, NOVITÀ FONDAMENTALI:</a:t>
            </a:r>
          </a:p>
          <a:p>
            <a:endParaRPr lang="it-IT" dirty="0">
              <a:latin typeface="Cobel"/>
            </a:endParaRPr>
          </a:p>
          <a:p>
            <a:pPr marL="285750" indent="-285750">
              <a:buFont typeface="Arial" panose="020B0604020202020204" pitchFamily="34" charset="0"/>
              <a:buChar char="•"/>
            </a:pPr>
            <a:r>
              <a:rPr lang="it-IT" dirty="0">
                <a:latin typeface="Cobel"/>
              </a:rPr>
              <a:t>Aumento del perimetro di azione consentito alle C E R passato dalla cabina secondaria a quella primaria</a:t>
            </a:r>
          </a:p>
          <a:p>
            <a:endParaRPr lang="it-IT" dirty="0">
              <a:latin typeface="Cobel"/>
            </a:endParaRPr>
          </a:p>
          <a:p>
            <a:pPr marL="285750" indent="-285750">
              <a:buFont typeface="Arial" panose="020B0604020202020204" pitchFamily="34" charset="0"/>
              <a:buChar char="•"/>
            </a:pPr>
            <a:r>
              <a:rPr lang="it-IT" dirty="0">
                <a:latin typeface="Cobel"/>
              </a:rPr>
              <a:t>incremento al 60 della copertura da fonti rinnovabili dei consumi energetici di edifici nuovi o soggetti a ristrutturazioni rilevanti</a:t>
            </a:r>
          </a:p>
          <a:p>
            <a:pPr marL="285750" indent="-285750">
              <a:buFont typeface="Arial" panose="020B0604020202020204" pitchFamily="34" charset="0"/>
              <a:buChar char="•"/>
            </a:pPr>
            <a:endParaRPr lang="it-IT" dirty="0">
              <a:latin typeface="Cobel"/>
            </a:endParaRPr>
          </a:p>
          <a:p>
            <a:pPr marL="285750" indent="-285750">
              <a:buFont typeface="Arial" panose="020B0604020202020204" pitchFamily="34" charset="0"/>
              <a:buChar char="•"/>
            </a:pPr>
            <a:r>
              <a:rPr lang="it-IT" dirty="0">
                <a:latin typeface="Cobel"/>
              </a:rPr>
              <a:t>regolamentazione dei meccanismi di asta al ribasso</a:t>
            </a:r>
          </a:p>
          <a:p>
            <a:pPr marL="285750" indent="-285750">
              <a:buFont typeface="Arial" panose="020B0604020202020204" pitchFamily="34" charset="0"/>
              <a:buChar char="•"/>
            </a:pPr>
            <a:endParaRPr lang="it-IT" dirty="0">
              <a:latin typeface="Cobel"/>
            </a:endParaRPr>
          </a:p>
          <a:p>
            <a:pPr marL="285750" indent="-285750">
              <a:buFont typeface="Arial" panose="020B0604020202020204" pitchFamily="34" charset="0"/>
              <a:buChar char="•"/>
            </a:pPr>
            <a:r>
              <a:rPr lang="it-IT" dirty="0">
                <a:latin typeface="Cobel"/>
              </a:rPr>
              <a:t>modificata la dimensione degli impianti che passa da 200 kW massimo a 1 MW per ogni singolo impianto</a:t>
            </a:r>
          </a:p>
        </p:txBody>
      </p:sp>
    </p:spTree>
    <p:extLst>
      <p:ext uri="{BB962C8B-B14F-4D97-AF65-F5344CB8AC3E}">
        <p14:creationId xmlns:p14="http://schemas.microsoft.com/office/powerpoint/2010/main" val="417042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13</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1070663" y="1152097"/>
            <a:ext cx="10050673" cy="3970318"/>
          </a:xfrm>
          <a:prstGeom prst="rect">
            <a:avLst/>
          </a:prstGeom>
          <a:noFill/>
        </p:spPr>
        <p:txBody>
          <a:bodyPr wrap="square">
            <a:spAutoFit/>
          </a:bodyPr>
          <a:lstStyle/>
          <a:p>
            <a:endParaRPr lang="it-IT" dirty="0">
              <a:latin typeface="Cobel"/>
            </a:endParaRPr>
          </a:p>
          <a:p>
            <a:pPr marL="285750" indent="-285750">
              <a:buFont typeface="Arial" panose="020B0604020202020204" pitchFamily="34" charset="0"/>
              <a:buChar char="•"/>
            </a:pPr>
            <a:r>
              <a:rPr lang="it-IT" dirty="0">
                <a:latin typeface="Cobel"/>
              </a:rPr>
              <a:t>definiti i regimi di sostegno e gli strumenti di promozione</a:t>
            </a:r>
          </a:p>
          <a:p>
            <a:pPr marL="285750" indent="-285750">
              <a:buFont typeface="Arial" panose="020B0604020202020204" pitchFamily="34" charset="0"/>
              <a:buChar char="•"/>
            </a:pPr>
            <a:endParaRPr lang="it-IT" dirty="0">
              <a:latin typeface="Cobel"/>
            </a:endParaRPr>
          </a:p>
          <a:p>
            <a:pPr marL="285750" indent="-285750">
              <a:buFont typeface="Arial" panose="020B0604020202020204" pitchFamily="34" charset="0"/>
              <a:buChar char="•"/>
            </a:pPr>
            <a:r>
              <a:rPr lang="it-IT" dirty="0">
                <a:latin typeface="Cobel"/>
              </a:rPr>
              <a:t>eliminato il limite imposto dalla cabina secondaria</a:t>
            </a:r>
          </a:p>
          <a:p>
            <a:endParaRPr lang="it-IT" dirty="0">
              <a:latin typeface="Cobel"/>
            </a:endParaRPr>
          </a:p>
          <a:p>
            <a:pPr marL="285750" indent="-285750">
              <a:buFont typeface="Arial" panose="020B0604020202020204" pitchFamily="34" charset="0"/>
              <a:buChar char="•"/>
            </a:pPr>
            <a:r>
              <a:rPr lang="it-IT" dirty="0">
                <a:latin typeface="Cobel"/>
              </a:rPr>
              <a:t>criteri di riduzione delle emissioni per il calcolo di gas a effetto serra</a:t>
            </a:r>
          </a:p>
          <a:p>
            <a:endParaRPr lang="it-IT" dirty="0">
              <a:latin typeface="Cobel"/>
            </a:endParaRPr>
          </a:p>
          <a:p>
            <a:pPr marL="285750" indent="-285750">
              <a:buFont typeface="Arial" panose="020B0604020202020204" pitchFamily="34" charset="0"/>
              <a:buChar char="•"/>
            </a:pPr>
            <a:r>
              <a:rPr lang="it-IT" dirty="0">
                <a:latin typeface="Cobel"/>
              </a:rPr>
              <a:t>possibilità di utilizzo di impianti appartenenti a comunità energetiche create con le regole precedenti</a:t>
            </a:r>
          </a:p>
          <a:p>
            <a:endParaRPr lang="it-IT" dirty="0">
              <a:latin typeface="Cobel"/>
            </a:endParaRPr>
          </a:p>
          <a:p>
            <a:pPr marL="285750" indent="-285750">
              <a:buFont typeface="Arial" panose="020B0604020202020204" pitchFamily="34" charset="0"/>
              <a:buChar char="•"/>
            </a:pPr>
            <a:r>
              <a:rPr lang="it-IT" dirty="0">
                <a:latin typeface="Cobel"/>
              </a:rPr>
              <a:t>le nuove comunità energetiche potranno avere al massimo il 30 della potenza complessiva derivante da impianti già esistenti</a:t>
            </a:r>
          </a:p>
          <a:p>
            <a:endParaRPr lang="it-IT" dirty="0">
              <a:latin typeface="Cobel"/>
            </a:endParaRPr>
          </a:p>
          <a:p>
            <a:r>
              <a:rPr lang="it-IT" dirty="0">
                <a:latin typeface="Cobel"/>
              </a:rPr>
              <a:t>Dal 15 dicembre 2021 decorrono i termini dei 90 e 180 giorni entro i quali ARERA e </a:t>
            </a:r>
            <a:r>
              <a:rPr lang="it-IT" dirty="0" err="1">
                <a:latin typeface="Cobel"/>
              </a:rPr>
              <a:t>MiTE</a:t>
            </a:r>
            <a:r>
              <a:rPr lang="it-IT" dirty="0">
                <a:latin typeface="Cobel"/>
              </a:rPr>
              <a:t> sono chiamati ad aggiornare regolazione e meccanismi incentivanti ancora non pubblicati</a:t>
            </a:r>
          </a:p>
        </p:txBody>
      </p:sp>
    </p:spTree>
    <p:extLst>
      <p:ext uri="{BB962C8B-B14F-4D97-AF65-F5344CB8AC3E}">
        <p14:creationId xmlns:p14="http://schemas.microsoft.com/office/powerpoint/2010/main" val="213832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14</a:t>
            </a:fld>
            <a:endParaRPr lang="it-IT" dirty="0"/>
          </a:p>
        </p:txBody>
      </p:sp>
      <p:pic>
        <p:nvPicPr>
          <p:cNvPr id="4" name="Immagine 3">
            <a:extLst>
              <a:ext uri="{FF2B5EF4-FFF2-40B4-BE49-F238E27FC236}">
                <a16:creationId xmlns:a16="http://schemas.microsoft.com/office/drawing/2014/main" id="{5E92E9D2-9E40-42D9-A04D-99C15B9066DC}"/>
              </a:ext>
            </a:extLst>
          </p:cNvPr>
          <p:cNvPicPr>
            <a:picLocks noChangeAspect="1"/>
          </p:cNvPicPr>
          <p:nvPr/>
        </p:nvPicPr>
        <p:blipFill>
          <a:blip r:embed="rId3"/>
          <a:stretch>
            <a:fillRect/>
          </a:stretch>
        </p:blipFill>
        <p:spPr>
          <a:xfrm>
            <a:off x="1298430" y="561108"/>
            <a:ext cx="9950465" cy="5174673"/>
          </a:xfrm>
          <a:prstGeom prst="rect">
            <a:avLst/>
          </a:prstGeom>
        </p:spPr>
      </p:pic>
    </p:spTree>
    <p:extLst>
      <p:ext uri="{BB962C8B-B14F-4D97-AF65-F5344CB8AC3E}">
        <p14:creationId xmlns:p14="http://schemas.microsoft.com/office/powerpoint/2010/main" val="321847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2. definizioni</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15</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1054100" y="1443841"/>
            <a:ext cx="10299700" cy="3970318"/>
          </a:xfrm>
          <a:prstGeom prst="rect">
            <a:avLst/>
          </a:prstGeom>
          <a:noFill/>
        </p:spPr>
        <p:txBody>
          <a:bodyPr wrap="square">
            <a:spAutoFit/>
          </a:bodyPr>
          <a:lstStyle/>
          <a:p>
            <a:pPr marL="285750" indent="-285750">
              <a:buFont typeface="Wingdings" panose="05000000000000000000" pitchFamily="2" charset="2"/>
              <a:buChar char="Ø"/>
            </a:pPr>
            <a:r>
              <a:rPr lang="it-IT" dirty="0">
                <a:solidFill>
                  <a:schemeClr val="accent4">
                    <a:lumMod val="75000"/>
                  </a:schemeClr>
                </a:solidFill>
                <a:latin typeface="Cobel"/>
              </a:rPr>
              <a:t>Art. 30 AUTOCONSUMATORI DI ENERGIA RINNOVABILE:</a:t>
            </a:r>
          </a:p>
          <a:p>
            <a:pPr marL="285750" indent="-285750">
              <a:buFont typeface="Wingdings" panose="05000000000000000000" pitchFamily="2" charset="2"/>
              <a:buChar char="Ø"/>
            </a:pPr>
            <a:endParaRPr lang="it-IT" dirty="0">
              <a:latin typeface="Cobel"/>
            </a:endParaRPr>
          </a:p>
          <a:p>
            <a:pPr marL="285750" indent="-285750">
              <a:buFont typeface="Arial" panose="020B0604020202020204" pitchFamily="34" charset="0"/>
              <a:buChar char="•"/>
            </a:pPr>
            <a:r>
              <a:rPr lang="it-IT" dirty="0">
                <a:latin typeface="Cobel"/>
              </a:rPr>
              <a:t> Un </a:t>
            </a:r>
            <a:r>
              <a:rPr lang="it-IT" u="sng" dirty="0">
                <a:solidFill>
                  <a:schemeClr val="accent4">
                    <a:lumMod val="75000"/>
                  </a:schemeClr>
                </a:solidFill>
                <a:latin typeface="Cobel"/>
              </a:rPr>
              <a:t>cliente finale </a:t>
            </a:r>
            <a:r>
              <a:rPr lang="it-IT" dirty="0">
                <a:latin typeface="Cobel"/>
              </a:rPr>
              <a:t>che diviene autoconsumatore di energia rinnovabile</a:t>
            </a:r>
          </a:p>
          <a:p>
            <a:pPr marL="285750" indent="-285750">
              <a:buFont typeface="Arial" panose="020B0604020202020204" pitchFamily="34" charset="0"/>
              <a:buChar char="•"/>
            </a:pPr>
            <a:endParaRPr lang="it-IT" dirty="0">
              <a:latin typeface="Cobel"/>
            </a:endParaRPr>
          </a:p>
          <a:p>
            <a:pPr marL="342900" indent="-342900">
              <a:buFont typeface="+mj-lt"/>
              <a:buAutoNum type="alphaLcParenR"/>
            </a:pPr>
            <a:r>
              <a:rPr lang="it-IT" dirty="0">
                <a:latin typeface="Cobel"/>
              </a:rPr>
              <a:t>produce ed accumula energia elettrica per il proprio consumo con un impianto di produzione a fonti rinnovabili direttamente interconnesso all'utenza del cliente finale oppure tramite uno o più impianti di produzione da fonti rinnovabili ubicati presso edifici o in siti diversi</a:t>
            </a:r>
          </a:p>
          <a:p>
            <a:pPr marL="342900" indent="-342900">
              <a:buFont typeface="+mj-lt"/>
              <a:buAutoNum type="alphaLcParenR"/>
            </a:pPr>
            <a:endParaRPr lang="it-IT" dirty="0">
              <a:latin typeface="Cobel"/>
            </a:endParaRPr>
          </a:p>
          <a:p>
            <a:pPr marL="342900" indent="-342900">
              <a:buFont typeface="+mj-lt"/>
              <a:buAutoNum type="alphaLcParenR"/>
            </a:pPr>
            <a:r>
              <a:rPr lang="it-IT" dirty="0">
                <a:latin typeface="Cobel"/>
              </a:rPr>
              <a:t>vende l'energia elettrica rinnovabile autoprodotta e può offrire servizi ancillari e di flessibilità, eventualmente per il tramite di un aggregatore.</a:t>
            </a:r>
          </a:p>
          <a:p>
            <a:pPr marL="342900" indent="-342900">
              <a:buFont typeface="+mj-lt"/>
              <a:buAutoNum type="alphaLcParenR"/>
            </a:pPr>
            <a:endParaRPr lang="it-IT" dirty="0">
              <a:latin typeface="Cobel"/>
            </a:endParaRPr>
          </a:p>
          <a:p>
            <a:pPr marL="285750" indent="-285750">
              <a:buFont typeface="Arial" panose="020B0604020202020204" pitchFamily="34" charset="0"/>
              <a:buChar char="•"/>
            </a:pPr>
            <a:r>
              <a:rPr lang="it-IT" dirty="0">
                <a:latin typeface="Cobel"/>
              </a:rPr>
              <a:t>L’ </a:t>
            </a:r>
            <a:r>
              <a:rPr lang="it-IT" dirty="0">
                <a:solidFill>
                  <a:schemeClr val="accent4">
                    <a:lumMod val="75000"/>
                  </a:schemeClr>
                </a:solidFill>
                <a:latin typeface="Cobel"/>
              </a:rPr>
              <a:t>energia autoprodotta </a:t>
            </a:r>
            <a:r>
              <a:rPr lang="it-IT" dirty="0">
                <a:latin typeface="Cobel"/>
              </a:rPr>
              <a:t>è utilizzata prioritariamente per i fabbisogni degli autoconsumatori e l'energia eccedentaria può essere accumulata e venduta anche tramite accordi di compravendita di energia elettrica rinnovabile</a:t>
            </a:r>
          </a:p>
        </p:txBody>
      </p:sp>
    </p:spTree>
    <p:extLst>
      <p:ext uri="{BB962C8B-B14F-4D97-AF65-F5344CB8AC3E}">
        <p14:creationId xmlns:p14="http://schemas.microsoft.com/office/powerpoint/2010/main" val="176547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2. definizioni</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16</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1054100" y="1443841"/>
            <a:ext cx="10299700" cy="4801314"/>
          </a:xfrm>
          <a:prstGeom prst="rect">
            <a:avLst/>
          </a:prstGeom>
          <a:noFill/>
        </p:spPr>
        <p:txBody>
          <a:bodyPr wrap="square">
            <a:spAutoFit/>
          </a:bodyPr>
          <a:lstStyle/>
          <a:p>
            <a:pPr marL="285750" indent="-285750">
              <a:buFont typeface="Wingdings" panose="05000000000000000000" pitchFamily="2" charset="2"/>
              <a:buChar char="Ø"/>
            </a:pPr>
            <a:r>
              <a:rPr lang="it-IT" dirty="0">
                <a:solidFill>
                  <a:schemeClr val="accent4">
                    <a:lumMod val="75000"/>
                  </a:schemeClr>
                </a:solidFill>
                <a:latin typeface="Cobel"/>
              </a:rPr>
              <a:t>ART. 31 COMUNITÀ ENERGETICHE RINNOVABILI:</a:t>
            </a:r>
          </a:p>
          <a:p>
            <a:endParaRPr lang="it-IT" dirty="0">
              <a:latin typeface="Cobel"/>
            </a:endParaRPr>
          </a:p>
          <a:p>
            <a:r>
              <a:rPr lang="it-IT" u="sng" dirty="0">
                <a:latin typeface="Cobel"/>
              </a:rPr>
              <a:t>Obiettivo principale:</a:t>
            </a:r>
            <a:r>
              <a:rPr lang="it-IT" dirty="0">
                <a:latin typeface="Cobel"/>
              </a:rPr>
              <a:t> fornire benefici ambientali, economici o sociali a livello di comunità ai suoi soci o membri o alle aree locali in cui opera la comunità e non quello di realizzare profitti finanziari.</a:t>
            </a:r>
          </a:p>
          <a:p>
            <a:endParaRPr lang="it-IT" dirty="0">
              <a:latin typeface="Cobel"/>
            </a:endParaRPr>
          </a:p>
          <a:p>
            <a:r>
              <a:rPr lang="it-IT" u="sng" dirty="0">
                <a:latin typeface="Cobel"/>
              </a:rPr>
              <a:t>Composizione</a:t>
            </a:r>
            <a:r>
              <a:rPr lang="it-IT" dirty="0">
                <a:latin typeface="Cobel"/>
              </a:rPr>
              <a:t>:</a:t>
            </a:r>
          </a:p>
          <a:p>
            <a:endParaRPr lang="it-IT" dirty="0">
              <a:latin typeface="Cobel"/>
            </a:endParaRPr>
          </a:p>
          <a:p>
            <a:pPr marL="285750" indent="-285750">
              <a:buFont typeface="Arial" panose="020B0604020202020204" pitchFamily="34" charset="0"/>
              <a:buChar char="•"/>
            </a:pPr>
            <a:r>
              <a:rPr lang="it-IT" dirty="0">
                <a:latin typeface="Cobel"/>
              </a:rPr>
              <a:t>membri dotati di potere di controllo (esclusivamente persone fisiche, PMI, enti territoriali e autorità locali etc.,  che sono situate nel territorio degli stessi Comuni in cui sono ubicati gli impianti per la condivisione dell’energia);</a:t>
            </a:r>
          </a:p>
          <a:p>
            <a:endParaRPr lang="it-IT" dirty="0">
              <a:latin typeface="Cobel"/>
            </a:endParaRPr>
          </a:p>
          <a:p>
            <a:pPr marL="285750" indent="-285750">
              <a:buFont typeface="Arial" panose="020B0604020202020204" pitchFamily="34" charset="0"/>
              <a:buChar char="•"/>
            </a:pPr>
            <a:r>
              <a:rPr lang="it-IT" dirty="0">
                <a:latin typeface="Cobel"/>
              </a:rPr>
              <a:t>partecipanti alle comunità energetiche rinnovabili (la partecipazione alle comunità energetiche rinnovabili è aperta a tutti i consumatori)</a:t>
            </a:r>
          </a:p>
          <a:p>
            <a:endParaRPr lang="it-IT" dirty="0">
              <a:latin typeface="Cobel"/>
            </a:endParaRPr>
          </a:p>
          <a:p>
            <a:r>
              <a:rPr lang="it-IT" dirty="0">
                <a:latin typeface="Cobel"/>
              </a:rPr>
              <a:t>Fondamentale è la CONDIVISIONE DELL’ENERGIA PRODOTTA ai fini dell'energia condivisa rileva solo la produzione di energia rinnovabile degli impianti che risultano nella disponibilità e sotto il controllo della comunità.</a:t>
            </a:r>
          </a:p>
        </p:txBody>
      </p:sp>
    </p:spTree>
    <p:extLst>
      <p:ext uri="{BB962C8B-B14F-4D97-AF65-F5344CB8AC3E}">
        <p14:creationId xmlns:p14="http://schemas.microsoft.com/office/powerpoint/2010/main" val="427062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3. Esperienze comuni italiani</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17</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990600" y="1443841"/>
            <a:ext cx="10541000" cy="4801314"/>
          </a:xfrm>
          <a:prstGeom prst="rect">
            <a:avLst/>
          </a:prstGeom>
          <a:noFill/>
        </p:spPr>
        <p:txBody>
          <a:bodyPr wrap="square">
            <a:spAutoFit/>
          </a:bodyPr>
          <a:lstStyle/>
          <a:p>
            <a:r>
              <a:rPr lang="it-IT" dirty="0">
                <a:latin typeface="Cobel"/>
              </a:rPr>
              <a:t>FORMA GIURIDICA: </a:t>
            </a:r>
            <a:r>
              <a:rPr lang="it-IT" dirty="0">
                <a:solidFill>
                  <a:schemeClr val="accent4">
                    <a:lumMod val="75000"/>
                  </a:schemeClr>
                </a:solidFill>
                <a:latin typeface="Cobel"/>
              </a:rPr>
              <a:t>ASSOCIAZIONE NON RICONOSCIUTA SENZA SCOPO DI LUCRO </a:t>
            </a:r>
            <a:r>
              <a:rPr lang="it-IT" dirty="0">
                <a:latin typeface="Cobel"/>
              </a:rPr>
              <a:t>(es. Comune di Magliano Alpi)</a:t>
            </a:r>
          </a:p>
          <a:p>
            <a:endParaRPr lang="it-IT" dirty="0">
              <a:latin typeface="Cobel"/>
            </a:endParaRPr>
          </a:p>
          <a:p>
            <a:pPr marL="285750" indent="-285750">
              <a:buFont typeface="Wingdings" panose="05000000000000000000" pitchFamily="2" charset="2"/>
              <a:buChar char="Ø"/>
            </a:pPr>
            <a:r>
              <a:rPr lang="it-IT" dirty="0">
                <a:solidFill>
                  <a:schemeClr val="accent4">
                    <a:lumMod val="75000"/>
                  </a:schemeClr>
                </a:solidFill>
                <a:latin typeface="Cobel"/>
              </a:rPr>
              <a:t>D Lgs 175 2016 </a:t>
            </a:r>
            <a:r>
              <a:rPr lang="it-IT" dirty="0">
                <a:latin typeface="Cobel"/>
              </a:rPr>
              <a:t>(disciplina delle società a partecipazione pubblica) e D Lgs 117 2017 (Codice del Terzo settore):</a:t>
            </a:r>
          </a:p>
          <a:p>
            <a:endParaRPr lang="it-IT" dirty="0">
              <a:latin typeface="Cobel"/>
            </a:endParaRPr>
          </a:p>
          <a:p>
            <a:pPr algn="ctr"/>
            <a:r>
              <a:rPr lang="it-IT" dirty="0">
                <a:latin typeface="Cobel"/>
              </a:rPr>
              <a:t>Dal combinato disposto dell’art. 1, comma 4, lett. b) e dell’art. 3, comma 1, del D. Lgs. 175/2016, vanno escluse preclusioni per gli enti pubblici alla partecipazione ad associazioni (riconosciute e non riconosciute) di diritto privato, fondazioni o enti (pubblici) a base associativa, anche nel caso in cui gli stessi dovessero svolgere ad uno o altro titolo attività di impresa, e neppure a consorzi, G.E.I.E., reti di imprese o a contratti associativi diversi da società</a:t>
            </a:r>
            <a:r>
              <a:rPr lang="it-IT" dirty="0">
                <a:solidFill>
                  <a:schemeClr val="accent4">
                    <a:lumMod val="75000"/>
                  </a:schemeClr>
                </a:solidFill>
                <a:latin typeface="Cobel"/>
              </a:rPr>
              <a:t>.</a:t>
            </a:r>
          </a:p>
          <a:p>
            <a:pPr marL="285750" indent="-285750">
              <a:buFont typeface="Wingdings" panose="05000000000000000000" pitchFamily="2" charset="2"/>
              <a:buChar char="Ø"/>
            </a:pPr>
            <a:r>
              <a:rPr lang="it-IT" dirty="0">
                <a:solidFill>
                  <a:schemeClr val="accent4">
                    <a:lumMod val="75000"/>
                  </a:schemeClr>
                </a:solidFill>
                <a:latin typeface="Cobel"/>
              </a:rPr>
              <a:t>Art. 4, comma 1, del </a:t>
            </a:r>
            <a:r>
              <a:rPr lang="it-IT" dirty="0" err="1">
                <a:solidFill>
                  <a:schemeClr val="accent4">
                    <a:lumMod val="75000"/>
                  </a:schemeClr>
                </a:solidFill>
                <a:latin typeface="Cobel"/>
              </a:rPr>
              <a:t>D.lgs</a:t>
            </a:r>
            <a:r>
              <a:rPr lang="it-IT" dirty="0">
                <a:solidFill>
                  <a:schemeClr val="accent4">
                    <a:lumMod val="75000"/>
                  </a:schemeClr>
                </a:solidFill>
                <a:latin typeface="Cobel"/>
              </a:rPr>
              <a:t> 117/2017:</a:t>
            </a:r>
          </a:p>
          <a:p>
            <a:pPr marL="285750" indent="-285750">
              <a:buFont typeface="Wingdings" panose="05000000000000000000" pitchFamily="2" charset="2"/>
              <a:buChar char="Ø"/>
            </a:pPr>
            <a:endParaRPr lang="it-IT" dirty="0">
              <a:solidFill>
                <a:schemeClr val="accent4">
                  <a:lumMod val="75000"/>
                </a:schemeClr>
              </a:solidFill>
              <a:latin typeface="Cobel"/>
            </a:endParaRPr>
          </a:p>
          <a:p>
            <a:r>
              <a:rPr lang="it-IT" dirty="0">
                <a:latin typeface="Cobel"/>
              </a:rPr>
              <a:t>Sono Enti del Terzo Settore anche le associazioni, riconosciute o non riconosciute, le fondazioni diverse dalle società costituite per il perseguimento, senza scopo di lucro, di finalità civiche, solidaristiche e di utilità sociale mediante lo svolgimento, in via esclusiva o principale, di una o più attività di interesse generale in forma di azione volontaria o di erogazione gratuita di denaro, beni o servizi, o di mutualità o di produzione o scambio di</a:t>
            </a:r>
          </a:p>
          <a:p>
            <a:r>
              <a:rPr lang="it-IT" dirty="0">
                <a:latin typeface="Cobel"/>
              </a:rPr>
              <a:t>beni o servizi.</a:t>
            </a:r>
          </a:p>
        </p:txBody>
      </p:sp>
    </p:spTree>
    <p:extLst>
      <p:ext uri="{BB962C8B-B14F-4D97-AF65-F5344CB8AC3E}">
        <p14:creationId xmlns:p14="http://schemas.microsoft.com/office/powerpoint/2010/main" val="402474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3. Esperienze comuni italiani</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18</a:t>
            </a:fld>
            <a:endParaRPr lang="it-IT" dirty="0"/>
          </a:p>
        </p:txBody>
      </p:sp>
      <p:sp>
        <p:nvSpPr>
          <p:cNvPr id="2" name="CasellaDiTesto 1">
            <a:extLst>
              <a:ext uri="{FF2B5EF4-FFF2-40B4-BE49-F238E27FC236}">
                <a16:creationId xmlns:a16="http://schemas.microsoft.com/office/drawing/2014/main" id="{173D4533-FCD8-79C5-6FBE-3F3CE88036A1}"/>
              </a:ext>
            </a:extLst>
          </p:cNvPr>
          <p:cNvSpPr txBox="1"/>
          <p:nvPr/>
        </p:nvSpPr>
        <p:spPr>
          <a:xfrm>
            <a:off x="838200" y="2228671"/>
            <a:ext cx="10541000" cy="1200329"/>
          </a:xfrm>
          <a:prstGeom prst="rect">
            <a:avLst/>
          </a:prstGeom>
          <a:noFill/>
        </p:spPr>
        <p:txBody>
          <a:bodyPr wrap="square">
            <a:spAutoFit/>
          </a:bodyPr>
          <a:lstStyle/>
          <a:p>
            <a:r>
              <a:rPr lang="it-IT" dirty="0">
                <a:latin typeface="Cobel"/>
              </a:rPr>
              <a:t>Resta immutata la necessità di ricorrere a specifiche procedure di evidenza pubblica in tutti i casi in cui il Comune, facendosi promotore diretto dell’iniziativa, intenda acquistare ed installare sistemi di produzione di energia elettrica da fonti rinnovabili (es. pannelli solari) ovvero strumentazioni tecnologiche necessarie alla</a:t>
            </a:r>
          </a:p>
          <a:p>
            <a:r>
              <a:rPr lang="it-IT" dirty="0">
                <a:latin typeface="Cobel"/>
              </a:rPr>
              <a:t>gestione dei predetti impianti, o dare in concessione aree per collocare gli impianti.</a:t>
            </a:r>
          </a:p>
        </p:txBody>
      </p:sp>
    </p:spTree>
    <p:extLst>
      <p:ext uri="{BB962C8B-B14F-4D97-AF65-F5344CB8AC3E}">
        <p14:creationId xmlns:p14="http://schemas.microsoft.com/office/powerpoint/2010/main" val="336172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2D2BFB9-EF4C-43BD-82AF-44BB97E87417}"/>
              </a:ext>
            </a:extLst>
          </p:cNvPr>
          <p:cNvSpPr>
            <a:spLocks noGrp="1"/>
          </p:cNvSpPr>
          <p:nvPr>
            <p:ph type="dt" sz="half" idx="10"/>
          </p:nvPr>
        </p:nvSpPr>
        <p:spPr>
          <a:xfrm>
            <a:off x="838200" y="6356350"/>
            <a:ext cx="2743200" cy="365125"/>
          </a:xfrm>
        </p:spPr>
        <p:txBody>
          <a:bodyPr rtlCol="0"/>
          <a:lstStyle/>
          <a:p>
            <a:pPr rtl="0"/>
            <a:r>
              <a:rPr lang="it-IT"/>
              <a:t>20XX</a:t>
            </a:r>
          </a:p>
        </p:txBody>
      </p:sp>
      <p:sp>
        <p:nvSpPr>
          <p:cNvPr id="21" name="Segnaposto testo 20">
            <a:extLst>
              <a:ext uri="{FF2B5EF4-FFF2-40B4-BE49-F238E27FC236}">
                <a16:creationId xmlns:a16="http://schemas.microsoft.com/office/drawing/2014/main" id="{1ACAAE1E-C644-4F5F-B013-E7D2D2C82E71}"/>
              </a:ext>
            </a:extLst>
          </p:cNvPr>
          <p:cNvSpPr>
            <a:spLocks noGrp="1"/>
          </p:cNvSpPr>
          <p:nvPr>
            <p:ph type="body" sz="quarter" idx="16"/>
          </p:nvPr>
        </p:nvSpPr>
        <p:spPr>
          <a:xfrm>
            <a:off x="838200" y="3429000"/>
            <a:ext cx="10515600" cy="2181275"/>
          </a:xfrm>
          <a:noFill/>
          <a:ln w="19050">
            <a:solidFill>
              <a:schemeClr val="accent2">
                <a:lumMod val="60000"/>
                <a:lumOff val="40000"/>
              </a:schemeClr>
            </a:solidFill>
          </a:ln>
        </p:spPr>
        <p:txBody>
          <a:bodyPr rtlCol="0"/>
          <a:lstStyle/>
          <a:p>
            <a:pPr algn="l"/>
            <a:r>
              <a:rPr lang="it-IT" dirty="0">
                <a:solidFill>
                  <a:schemeClr val="accent2">
                    <a:lumMod val="75000"/>
                  </a:schemeClr>
                </a:solidFill>
                <a:latin typeface="Garamond" panose="02020404030301010803" pitchFamily="18" charset="0"/>
              </a:rPr>
              <a:t>PRIME ESPERIENZE NELLA COSTITUZIONE DI COMUNITÀ ENERGETICHE E COMUNITÀ DI AUTO-CONSUMO.</a:t>
            </a:r>
          </a:p>
        </p:txBody>
      </p:sp>
      <p:sp>
        <p:nvSpPr>
          <p:cNvPr id="4" name="Segnaposto numero diapositiva 3">
            <a:extLst>
              <a:ext uri="{FF2B5EF4-FFF2-40B4-BE49-F238E27FC236}">
                <a16:creationId xmlns:a16="http://schemas.microsoft.com/office/drawing/2014/main" id="{F0D5A82B-E666-4FD6-A993-84ED558D3B3A}"/>
              </a:ext>
            </a:extLst>
          </p:cNvPr>
          <p:cNvSpPr>
            <a:spLocks noGrp="1"/>
          </p:cNvSpPr>
          <p:nvPr>
            <p:ph type="sldNum" sz="quarter" idx="12"/>
          </p:nvPr>
        </p:nvSpPr>
        <p:spPr>
          <a:xfrm>
            <a:off x="8610600" y="6356350"/>
            <a:ext cx="2743200" cy="365125"/>
          </a:xfrm>
        </p:spPr>
        <p:txBody>
          <a:bodyPr rtlCol="0"/>
          <a:lstStyle/>
          <a:p>
            <a:pPr rtl="0"/>
            <a:fld id="{EA87306C-81BA-4795-A5CA-9392456A8C1E}" type="slidenum">
              <a:rPr lang="it-IT" smtClean="0"/>
              <a:pPr rtl="0"/>
              <a:t>19</a:t>
            </a:fld>
            <a:endParaRPr lang="it-IT"/>
          </a:p>
        </p:txBody>
      </p:sp>
      <p:sp>
        <p:nvSpPr>
          <p:cNvPr id="7" name="Titolo 6">
            <a:extLst>
              <a:ext uri="{FF2B5EF4-FFF2-40B4-BE49-F238E27FC236}">
                <a16:creationId xmlns:a16="http://schemas.microsoft.com/office/drawing/2014/main" id="{2221FCF1-DC5A-87CB-C1DD-EDFE03555059}"/>
              </a:ext>
            </a:extLst>
          </p:cNvPr>
          <p:cNvSpPr>
            <a:spLocks noGrp="1"/>
          </p:cNvSpPr>
          <p:nvPr>
            <p:ph type="title"/>
          </p:nvPr>
        </p:nvSpPr>
        <p:spPr>
          <a:xfrm>
            <a:off x="2353501" y="1681483"/>
            <a:ext cx="7484997" cy="803167"/>
          </a:xfrm>
        </p:spPr>
        <p:txBody>
          <a:bodyPr rtlCol="0"/>
          <a:lstStyle/>
          <a:p>
            <a:pPr algn="l"/>
            <a:r>
              <a:rPr lang="it-IT" sz="4800" i="1" dirty="0">
                <a:latin typeface="Garamond" panose="02020404030301010803" pitchFamily="18" charset="0"/>
              </a:rPr>
              <a:t>C</a:t>
            </a:r>
            <a:r>
              <a:rPr lang="it-IT" sz="4800" i="1" cap="none" dirty="0">
                <a:latin typeface="Garamond" panose="02020404030301010803" pitchFamily="18" charset="0"/>
              </a:rPr>
              <a:t>omunità energetiche</a:t>
            </a:r>
            <a:br>
              <a:rPr lang="it-IT" sz="4800" dirty="0">
                <a:latin typeface="Garamond" panose="02020404030301010803" pitchFamily="18" charset="0"/>
              </a:rPr>
            </a:br>
            <a:r>
              <a:rPr lang="it-IT" sz="4800" b="1" cap="none" dirty="0">
                <a:latin typeface="Garamond" panose="02020404030301010803" pitchFamily="18" charset="0"/>
              </a:rPr>
              <a:t>e gruppi di autoconsumo</a:t>
            </a:r>
            <a:br>
              <a:rPr lang="it-IT" sz="4800" b="1" cap="none" dirty="0">
                <a:latin typeface="Garamond" panose="02020404030301010803" pitchFamily="18" charset="0"/>
              </a:rPr>
            </a:br>
            <a:br>
              <a:rPr lang="it-IT" sz="1400" dirty="0"/>
            </a:br>
            <a:endParaRPr lang="it-IT" sz="4800" b="1" dirty="0">
              <a:latin typeface="Garamond" panose="02020404030301010803" pitchFamily="18" charset="0"/>
            </a:endParaRPr>
          </a:p>
        </p:txBody>
      </p:sp>
      <p:sp>
        <p:nvSpPr>
          <p:cNvPr id="8" name="CasellaDiTesto 7">
            <a:extLst>
              <a:ext uri="{FF2B5EF4-FFF2-40B4-BE49-F238E27FC236}">
                <a16:creationId xmlns:a16="http://schemas.microsoft.com/office/drawing/2014/main" id="{34D7337D-DD04-A63D-D4E8-99438C4EC9E7}"/>
              </a:ext>
            </a:extLst>
          </p:cNvPr>
          <p:cNvSpPr txBox="1"/>
          <p:nvPr/>
        </p:nvSpPr>
        <p:spPr>
          <a:xfrm>
            <a:off x="2353501" y="2388693"/>
            <a:ext cx="7665929" cy="400110"/>
          </a:xfrm>
          <a:prstGeom prst="rect">
            <a:avLst/>
          </a:prstGeom>
          <a:noFill/>
        </p:spPr>
        <p:txBody>
          <a:bodyPr wrap="square" rtlCol="0">
            <a:spAutoFit/>
          </a:bodyPr>
          <a:lstStyle/>
          <a:p>
            <a:r>
              <a:rPr lang="it-IT" sz="2000" cap="none" dirty="0">
                <a:solidFill>
                  <a:schemeClr val="accent2">
                    <a:lumMod val="60000"/>
                    <a:lumOff val="40000"/>
                  </a:schemeClr>
                </a:solidFill>
                <a:latin typeface="Corbel" panose="020B0503020204020204" pitchFamily="34" charset="0"/>
              </a:rPr>
              <a:t>le nuove sfide della transizione energetica ed il ruolo degli enti locali.</a:t>
            </a:r>
            <a:endParaRPr lang="it-IT" sz="2000" dirty="0">
              <a:solidFill>
                <a:schemeClr val="accent2">
                  <a:lumMod val="60000"/>
                  <a:lumOff val="40000"/>
                </a:schemeClr>
              </a:solidFill>
            </a:endParaRPr>
          </a:p>
        </p:txBody>
      </p:sp>
    </p:spTree>
    <p:extLst>
      <p:ext uri="{BB962C8B-B14F-4D97-AF65-F5344CB8AC3E}">
        <p14:creationId xmlns:p14="http://schemas.microsoft.com/office/powerpoint/2010/main" val="2046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con angoli arrotondati 33">
            <a:extLst>
              <a:ext uri="{FF2B5EF4-FFF2-40B4-BE49-F238E27FC236}">
                <a16:creationId xmlns:a16="http://schemas.microsoft.com/office/drawing/2014/main" id="{C4E548B7-3B9F-7ED4-C901-B058E50D940F}"/>
              </a:ext>
            </a:extLst>
          </p:cNvPr>
          <p:cNvSpPr/>
          <p:nvPr/>
        </p:nvSpPr>
        <p:spPr>
          <a:xfrm>
            <a:off x="1409978" y="1855537"/>
            <a:ext cx="2426677" cy="655365"/>
          </a:xfrm>
          <a:prstGeom prst="roundRect">
            <a:avLst/>
          </a:prstGeom>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con angoli arrotondati 41">
            <a:extLst>
              <a:ext uri="{FF2B5EF4-FFF2-40B4-BE49-F238E27FC236}">
                <a16:creationId xmlns:a16="http://schemas.microsoft.com/office/drawing/2014/main" id="{6814DDBF-62D2-1891-2634-243F14144C50}"/>
              </a:ext>
            </a:extLst>
          </p:cNvPr>
          <p:cNvSpPr/>
          <p:nvPr/>
        </p:nvSpPr>
        <p:spPr>
          <a:xfrm>
            <a:off x="1416087" y="3031246"/>
            <a:ext cx="2426677" cy="655365"/>
          </a:xfrm>
          <a:prstGeom prst="roundRect">
            <a:avLst/>
          </a:prstGeom>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con angoli arrotondati 42">
            <a:extLst>
              <a:ext uri="{FF2B5EF4-FFF2-40B4-BE49-F238E27FC236}">
                <a16:creationId xmlns:a16="http://schemas.microsoft.com/office/drawing/2014/main" id="{59A58600-C44D-E10A-4AB6-CA00852DA8CB}"/>
              </a:ext>
            </a:extLst>
          </p:cNvPr>
          <p:cNvSpPr/>
          <p:nvPr/>
        </p:nvSpPr>
        <p:spPr>
          <a:xfrm>
            <a:off x="1416085" y="4206955"/>
            <a:ext cx="2426677" cy="655365"/>
          </a:xfrm>
          <a:prstGeom prst="roundRect">
            <a:avLst/>
          </a:prstGeom>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con angoli arrotondati 43">
            <a:extLst>
              <a:ext uri="{FF2B5EF4-FFF2-40B4-BE49-F238E27FC236}">
                <a16:creationId xmlns:a16="http://schemas.microsoft.com/office/drawing/2014/main" id="{C5ACC1D0-484D-E374-EECC-753F274E59F5}"/>
              </a:ext>
            </a:extLst>
          </p:cNvPr>
          <p:cNvSpPr/>
          <p:nvPr/>
        </p:nvSpPr>
        <p:spPr>
          <a:xfrm>
            <a:off x="1416084" y="5382663"/>
            <a:ext cx="2426677" cy="655365"/>
          </a:xfrm>
          <a:prstGeom prst="roundRect">
            <a:avLst/>
          </a:prstGeom>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Segnaposto testo 60">
            <a:extLst>
              <a:ext uri="{FF2B5EF4-FFF2-40B4-BE49-F238E27FC236}">
                <a16:creationId xmlns:a16="http://schemas.microsoft.com/office/drawing/2014/main" id="{AAB80485-19C5-4162-A7D1-C16C0A37DB0A}"/>
              </a:ext>
            </a:extLst>
          </p:cNvPr>
          <p:cNvSpPr>
            <a:spLocks noGrp="1"/>
          </p:cNvSpPr>
          <p:nvPr>
            <p:ph type="body" sz="quarter" idx="12"/>
          </p:nvPr>
        </p:nvSpPr>
        <p:spPr>
          <a:xfrm>
            <a:off x="4543849" y="1868580"/>
            <a:ext cx="5995938" cy="603504"/>
          </a:xfrm>
        </p:spPr>
        <p:txBody>
          <a:bodyPr rtlCol="0"/>
          <a:lstStyle/>
          <a:p>
            <a:pPr marL="285750" indent="-285750" algn="l">
              <a:buFont typeface="Arial" panose="020B0604020202020204" pitchFamily="34" charset="0"/>
              <a:buChar char="•"/>
            </a:pPr>
            <a:r>
              <a:rPr lang="it-IT" dirty="0">
                <a:latin typeface="Corbel" panose="020B0503020204020204" pitchFamily="34" charset="0"/>
              </a:rPr>
              <a:t>Contrasto alle emissioni di co2</a:t>
            </a:r>
          </a:p>
          <a:p>
            <a:pPr marL="285750" indent="-285750" algn="l">
              <a:buFont typeface="Arial" panose="020B0604020202020204" pitchFamily="34" charset="0"/>
              <a:buChar char="•"/>
            </a:pPr>
            <a:r>
              <a:rPr lang="it-IT" dirty="0">
                <a:latin typeface="Corbel" panose="020B0503020204020204" pitchFamily="34" charset="0"/>
              </a:rPr>
              <a:t>Contrasto al cambiamento climatico in corso</a:t>
            </a:r>
          </a:p>
        </p:txBody>
      </p:sp>
      <p:sp>
        <p:nvSpPr>
          <p:cNvPr id="76" name="Segnaposto testo 75">
            <a:extLst>
              <a:ext uri="{FF2B5EF4-FFF2-40B4-BE49-F238E27FC236}">
                <a16:creationId xmlns:a16="http://schemas.microsoft.com/office/drawing/2014/main" id="{C5E5A4C4-6086-4F2D-BF5F-1A909411BAA3}"/>
              </a:ext>
            </a:extLst>
          </p:cNvPr>
          <p:cNvSpPr>
            <a:spLocks noGrp="1"/>
          </p:cNvSpPr>
          <p:nvPr>
            <p:ph type="body" sz="quarter" idx="19"/>
          </p:nvPr>
        </p:nvSpPr>
        <p:spPr>
          <a:xfrm>
            <a:off x="4543849" y="4093593"/>
            <a:ext cx="6723677" cy="1238918"/>
          </a:xfrm>
        </p:spPr>
        <p:txBody>
          <a:bodyPr rtlCol="0"/>
          <a:lstStyle/>
          <a:p>
            <a:pPr marL="285750" indent="-285750" algn="l">
              <a:buFont typeface="Arial" panose="020B0604020202020204" pitchFamily="34" charset="0"/>
              <a:buChar char="•"/>
            </a:pPr>
            <a:r>
              <a:rPr lang="it-IT" dirty="0">
                <a:latin typeface="Corbel" panose="020B0503020204020204" pitchFamily="34" charset="0"/>
              </a:rPr>
              <a:t>Crisi di famiglie e aziende</a:t>
            </a:r>
          </a:p>
          <a:p>
            <a:pPr marL="285750" indent="-285750" algn="l">
              <a:buFont typeface="Arial" panose="020B0604020202020204" pitchFamily="34" charset="0"/>
              <a:buChar char="•"/>
            </a:pPr>
            <a:r>
              <a:rPr lang="it-IT" dirty="0">
                <a:latin typeface="Corbel" panose="020B0503020204020204" pitchFamily="34" charset="0"/>
              </a:rPr>
              <a:t>Povertà energetica </a:t>
            </a:r>
          </a:p>
          <a:p>
            <a:pPr marL="285750" indent="-285750" algn="l">
              <a:buFont typeface="Arial" panose="020B0604020202020204" pitchFamily="34" charset="0"/>
              <a:buChar char="•"/>
            </a:pPr>
            <a:r>
              <a:rPr lang="it-IT" dirty="0">
                <a:latin typeface="Corbel" panose="020B0503020204020204" pitchFamily="34" charset="0"/>
              </a:rPr>
              <a:t>Crisi delle attività produttive e dei trasporti</a:t>
            </a:r>
          </a:p>
          <a:p>
            <a:pPr marL="285750" indent="-285750" algn="l">
              <a:buFont typeface="Arial" panose="020B0604020202020204" pitchFamily="34" charset="0"/>
              <a:buChar char="•"/>
            </a:pPr>
            <a:r>
              <a:rPr lang="it-IT" dirty="0">
                <a:latin typeface="Corbel" panose="020B0503020204020204" pitchFamily="34" charset="0"/>
              </a:rPr>
              <a:t>Inflazione trainata dal prezzo del gas</a:t>
            </a:r>
          </a:p>
          <a:p>
            <a:pPr marL="285750" indent="-285750" algn="l">
              <a:buFont typeface="Arial" panose="020B0604020202020204" pitchFamily="34" charset="0"/>
              <a:buChar char="•"/>
            </a:pPr>
            <a:r>
              <a:rPr lang="it-IT" dirty="0">
                <a:latin typeface="Corbel" panose="020B0503020204020204" pitchFamily="34" charset="0"/>
              </a:rPr>
              <a:t>Necessità di centrare gli obiettivi del PNRR</a:t>
            </a:r>
          </a:p>
        </p:txBody>
      </p:sp>
      <p:sp>
        <p:nvSpPr>
          <p:cNvPr id="26" name="Segnaposto data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8" name="Segnaposto numero diapositiva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a:t>
            </a:fld>
            <a:endParaRPr lang="it-IT" dirty="0"/>
          </a:p>
        </p:txBody>
      </p:sp>
      <p:sp>
        <p:nvSpPr>
          <p:cNvPr id="7" name="Segnaposto testo 60">
            <a:extLst>
              <a:ext uri="{FF2B5EF4-FFF2-40B4-BE49-F238E27FC236}">
                <a16:creationId xmlns:a16="http://schemas.microsoft.com/office/drawing/2014/main" id="{CC7DF36F-282A-184B-7A98-D824B49BA813}"/>
              </a:ext>
            </a:extLst>
          </p:cNvPr>
          <p:cNvSpPr txBox="1">
            <a:spLocks/>
          </p:cNvSpPr>
          <p:nvPr/>
        </p:nvSpPr>
        <p:spPr>
          <a:xfrm>
            <a:off x="4543849" y="2914957"/>
            <a:ext cx="5995938" cy="757175"/>
          </a:xfrm>
          <a:prstGeom prst="rect">
            <a:avLst/>
          </a:prstGeom>
        </p:spPr>
        <p:txBody>
          <a:bodyPr rtlCol="0" anchor="t"/>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it-IT" dirty="0">
                <a:latin typeface="Corbel" panose="020B0503020204020204" pitchFamily="34" charset="0"/>
              </a:rPr>
              <a:t>Aumento costi materie prime per crisi ucraina</a:t>
            </a:r>
          </a:p>
          <a:p>
            <a:pPr marL="285750" indent="-285750" algn="l">
              <a:buFont typeface="Arial" panose="020B0604020202020204" pitchFamily="34" charset="0"/>
              <a:buChar char="•"/>
            </a:pPr>
            <a:r>
              <a:rPr lang="it-IT" dirty="0">
                <a:latin typeface="Corbel" panose="020B0503020204020204" pitchFamily="34" charset="0"/>
              </a:rPr>
              <a:t>Raggiungimento dell’indipendenza energetica</a:t>
            </a:r>
          </a:p>
          <a:p>
            <a:pPr marL="285750" indent="-285750" algn="l">
              <a:buFont typeface="Arial" panose="020B0604020202020204" pitchFamily="34" charset="0"/>
              <a:buChar char="•"/>
            </a:pPr>
            <a:r>
              <a:rPr lang="it-IT" dirty="0">
                <a:latin typeface="Corbel" panose="020B0503020204020204" pitchFamily="34" charset="0"/>
              </a:rPr>
              <a:t>Incremento fonti di energia rinnovabile</a:t>
            </a:r>
          </a:p>
          <a:p>
            <a:endParaRPr lang="it-IT" sz="1800" b="0" i="0" u="none" strike="noStrike" baseline="0" dirty="0">
              <a:solidFill>
                <a:srgbClr val="000000"/>
              </a:solidFill>
              <a:latin typeface="Calibri" panose="020F0502020204030204" pitchFamily="34" charset="0"/>
            </a:endParaRPr>
          </a:p>
        </p:txBody>
      </p:sp>
      <p:sp>
        <p:nvSpPr>
          <p:cNvPr id="31" name="Titolo 29">
            <a:extLst>
              <a:ext uri="{FF2B5EF4-FFF2-40B4-BE49-F238E27FC236}">
                <a16:creationId xmlns:a16="http://schemas.microsoft.com/office/drawing/2014/main" id="{432BDC70-6C35-1267-5C4E-9587E36AE57D}"/>
              </a:ext>
            </a:extLst>
          </p:cNvPr>
          <p:cNvSpPr txBox="1">
            <a:spLocks/>
          </p:cNvSpPr>
          <p:nvPr/>
        </p:nvSpPr>
        <p:spPr>
          <a:xfrm>
            <a:off x="1966686" y="575793"/>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Problemi e sfide per il futuro</a:t>
            </a:r>
          </a:p>
        </p:txBody>
      </p:sp>
      <p:sp>
        <p:nvSpPr>
          <p:cNvPr id="35" name="CasellaDiTesto 34">
            <a:extLst>
              <a:ext uri="{FF2B5EF4-FFF2-40B4-BE49-F238E27FC236}">
                <a16:creationId xmlns:a16="http://schemas.microsoft.com/office/drawing/2014/main" id="{ED9127EE-106C-5D7D-54D1-CE3FA0DC6EA5}"/>
              </a:ext>
            </a:extLst>
          </p:cNvPr>
          <p:cNvSpPr txBox="1"/>
          <p:nvPr/>
        </p:nvSpPr>
        <p:spPr>
          <a:xfrm>
            <a:off x="1688634" y="1927239"/>
            <a:ext cx="1908297" cy="646331"/>
          </a:xfrm>
          <a:prstGeom prst="rect">
            <a:avLst/>
          </a:prstGeom>
          <a:noFill/>
        </p:spPr>
        <p:txBody>
          <a:bodyPr wrap="square" rtlCol="0">
            <a:spAutoFit/>
          </a:bodyPr>
          <a:lstStyle/>
          <a:p>
            <a:pPr algn="ctr"/>
            <a:r>
              <a:rPr lang="it-IT" dirty="0">
                <a:solidFill>
                  <a:schemeClr val="accent2"/>
                </a:solidFill>
                <a:latin typeface="Garamond" panose="02020404030301010803" pitchFamily="18" charset="0"/>
              </a:rPr>
              <a:t>AMBIENTALE E CLIMATICA</a:t>
            </a:r>
          </a:p>
        </p:txBody>
      </p:sp>
      <p:sp>
        <p:nvSpPr>
          <p:cNvPr id="45" name="CasellaDiTesto 44">
            <a:extLst>
              <a:ext uri="{FF2B5EF4-FFF2-40B4-BE49-F238E27FC236}">
                <a16:creationId xmlns:a16="http://schemas.microsoft.com/office/drawing/2014/main" id="{0B323063-9A84-F488-6235-5D20D8E75EA2}"/>
              </a:ext>
            </a:extLst>
          </p:cNvPr>
          <p:cNvSpPr txBox="1"/>
          <p:nvPr/>
        </p:nvSpPr>
        <p:spPr>
          <a:xfrm>
            <a:off x="1687630" y="3183588"/>
            <a:ext cx="1908297" cy="369332"/>
          </a:xfrm>
          <a:prstGeom prst="rect">
            <a:avLst/>
          </a:prstGeom>
          <a:noFill/>
        </p:spPr>
        <p:txBody>
          <a:bodyPr wrap="square" rtlCol="0">
            <a:spAutoFit/>
          </a:bodyPr>
          <a:lstStyle/>
          <a:p>
            <a:pPr algn="ctr"/>
            <a:r>
              <a:rPr lang="it-IT" dirty="0">
                <a:solidFill>
                  <a:schemeClr val="accent2"/>
                </a:solidFill>
                <a:latin typeface="Garamond" panose="02020404030301010803" pitchFamily="18" charset="0"/>
              </a:rPr>
              <a:t>ENERGETICA</a:t>
            </a:r>
          </a:p>
        </p:txBody>
      </p:sp>
      <p:sp>
        <p:nvSpPr>
          <p:cNvPr id="47" name="CasellaDiTesto 46">
            <a:extLst>
              <a:ext uri="{FF2B5EF4-FFF2-40B4-BE49-F238E27FC236}">
                <a16:creationId xmlns:a16="http://schemas.microsoft.com/office/drawing/2014/main" id="{6FC51C90-E111-EB6B-761C-40701BDB28C3}"/>
              </a:ext>
            </a:extLst>
          </p:cNvPr>
          <p:cNvSpPr txBox="1"/>
          <p:nvPr/>
        </p:nvSpPr>
        <p:spPr>
          <a:xfrm>
            <a:off x="1675276" y="4206954"/>
            <a:ext cx="1908297" cy="646331"/>
          </a:xfrm>
          <a:prstGeom prst="rect">
            <a:avLst/>
          </a:prstGeom>
          <a:noFill/>
        </p:spPr>
        <p:txBody>
          <a:bodyPr wrap="square" rtlCol="0">
            <a:spAutoFit/>
          </a:bodyPr>
          <a:lstStyle/>
          <a:p>
            <a:pPr algn="ctr"/>
            <a:r>
              <a:rPr lang="it-IT" dirty="0">
                <a:solidFill>
                  <a:schemeClr val="accent2"/>
                </a:solidFill>
                <a:latin typeface="Garamond" panose="02020404030301010803" pitchFamily="18" charset="0"/>
              </a:rPr>
              <a:t>ECONOMICA E SOCIALE</a:t>
            </a:r>
          </a:p>
        </p:txBody>
      </p:sp>
      <p:sp>
        <p:nvSpPr>
          <p:cNvPr id="48" name="CasellaDiTesto 47">
            <a:extLst>
              <a:ext uri="{FF2B5EF4-FFF2-40B4-BE49-F238E27FC236}">
                <a16:creationId xmlns:a16="http://schemas.microsoft.com/office/drawing/2014/main" id="{601F4E5F-28B4-04E9-4733-47C0B273DBF9}"/>
              </a:ext>
            </a:extLst>
          </p:cNvPr>
          <p:cNvSpPr txBox="1"/>
          <p:nvPr/>
        </p:nvSpPr>
        <p:spPr>
          <a:xfrm>
            <a:off x="1546252" y="5525679"/>
            <a:ext cx="2154127" cy="369332"/>
          </a:xfrm>
          <a:prstGeom prst="rect">
            <a:avLst/>
          </a:prstGeom>
          <a:noFill/>
        </p:spPr>
        <p:txBody>
          <a:bodyPr wrap="square" rtlCol="0">
            <a:spAutoFit/>
          </a:bodyPr>
          <a:lstStyle/>
          <a:p>
            <a:pPr algn="ctr"/>
            <a:r>
              <a:rPr lang="it-IT" dirty="0">
                <a:solidFill>
                  <a:schemeClr val="accent2"/>
                </a:solidFill>
                <a:latin typeface="Garamond" panose="02020404030301010803" pitchFamily="18" charset="0"/>
              </a:rPr>
              <a:t>GEO - POLITICA</a:t>
            </a:r>
          </a:p>
        </p:txBody>
      </p:sp>
    </p:spTree>
    <p:extLst>
      <p:ext uri="{BB962C8B-B14F-4D97-AF65-F5344CB8AC3E}">
        <p14:creationId xmlns:p14="http://schemas.microsoft.com/office/powerpoint/2010/main" val="288355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dirty="0">
                <a:latin typeface="Garamond" panose="02020404030301010803" pitchFamily="18" charset="0"/>
              </a:rPr>
              <a:t>Costruire una </a:t>
            </a:r>
            <a:r>
              <a:rPr lang="it-IT" sz="1800" u="sng" dirty="0">
                <a:latin typeface="Garamond" panose="02020404030301010803" pitchFamily="18" charset="0"/>
              </a:rPr>
              <a:t>CER</a:t>
            </a:r>
            <a:r>
              <a:rPr lang="it-IT" sz="1800" dirty="0">
                <a:latin typeface="Garamond" panose="02020404030301010803" pitchFamily="18" charset="0"/>
              </a:rPr>
              <a:t>: cinque fasi</a:t>
            </a:r>
          </a:p>
        </p:txBody>
      </p:sp>
      <p:sp>
        <p:nvSpPr>
          <p:cNvPr id="24" name="Segnaposto testo 23">
            <a:extLst>
              <a:ext uri="{FF2B5EF4-FFF2-40B4-BE49-F238E27FC236}">
                <a16:creationId xmlns:a16="http://schemas.microsoft.com/office/drawing/2014/main" id="{106F3974-4943-47E8-A433-5C64B36E9463}"/>
              </a:ext>
            </a:extLst>
          </p:cNvPr>
          <p:cNvSpPr>
            <a:spLocks noGrp="1"/>
          </p:cNvSpPr>
          <p:nvPr>
            <p:ph type="body" sz="quarter" idx="18"/>
          </p:nvPr>
        </p:nvSpPr>
        <p:spPr>
          <a:xfrm>
            <a:off x="6400801" y="3722923"/>
            <a:ext cx="5631543" cy="1004071"/>
          </a:xfrm>
        </p:spPr>
        <p:txBody>
          <a:bodyPr rtlCol="0"/>
          <a:lstStyle/>
          <a:p>
            <a:r>
              <a:rPr lang="it-IT" dirty="0">
                <a:latin typeface="Garamond" panose="02020404030301010803" pitchFamily="18" charset="0"/>
              </a:rPr>
              <a:t>costruire una CER </a:t>
            </a:r>
            <a:r>
              <a:rPr lang="it-IT" cap="none" dirty="0">
                <a:solidFill>
                  <a:srgbClr val="000000"/>
                </a:solidFill>
                <a:latin typeface="Cobel"/>
              </a:rPr>
              <a:t>richiede </a:t>
            </a:r>
            <a:r>
              <a:rPr lang="it-IT" b="1" cap="none" dirty="0">
                <a:solidFill>
                  <a:srgbClr val="000000"/>
                </a:solidFill>
                <a:latin typeface="Cobel"/>
              </a:rPr>
              <a:t>competenze multidisciplinari </a:t>
            </a:r>
            <a:r>
              <a:rPr lang="it-IT" cap="none" dirty="0">
                <a:solidFill>
                  <a:srgbClr val="000000"/>
                </a:solidFill>
                <a:latin typeface="Cobel"/>
              </a:rPr>
              <a:t>e capacità </a:t>
            </a:r>
            <a:r>
              <a:rPr lang="it-IT" u="sng" cap="none" dirty="0">
                <a:solidFill>
                  <a:srgbClr val="000000"/>
                </a:solidFill>
                <a:latin typeface="Cobel"/>
              </a:rPr>
              <a:t>tecniche</a:t>
            </a:r>
            <a:r>
              <a:rPr lang="it-IT" cap="none" dirty="0">
                <a:solidFill>
                  <a:srgbClr val="000000"/>
                </a:solidFill>
                <a:latin typeface="Cobel"/>
              </a:rPr>
              <a:t>, </a:t>
            </a:r>
            <a:r>
              <a:rPr lang="it-IT" u="sng" cap="none" dirty="0">
                <a:solidFill>
                  <a:srgbClr val="000000"/>
                </a:solidFill>
                <a:latin typeface="Cobel"/>
              </a:rPr>
              <a:t>giuridiche</a:t>
            </a:r>
            <a:r>
              <a:rPr lang="it-IT" cap="none" dirty="0">
                <a:solidFill>
                  <a:srgbClr val="000000"/>
                </a:solidFill>
                <a:latin typeface="Cobel"/>
              </a:rPr>
              <a:t>, amministrative e </a:t>
            </a:r>
            <a:r>
              <a:rPr lang="it-IT" u="sng" cap="none" dirty="0">
                <a:solidFill>
                  <a:srgbClr val="000000"/>
                </a:solidFill>
                <a:latin typeface="Cobel"/>
              </a:rPr>
              <a:t>fiscali</a:t>
            </a:r>
            <a:r>
              <a:rPr lang="it-IT" cap="none" dirty="0">
                <a:solidFill>
                  <a:srgbClr val="000000"/>
                </a:solidFill>
                <a:latin typeface="Cobel"/>
              </a:rPr>
              <a:t>.</a:t>
            </a:r>
            <a:endParaRPr lang="it-IT" dirty="0">
              <a:solidFill>
                <a:srgbClr val="000000"/>
              </a:solidFill>
              <a:latin typeface="Cobel"/>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20XX</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20</a:t>
            </a:fld>
            <a:endParaRPr lang="it-IT"/>
          </a:p>
        </p:txBody>
      </p:sp>
      <p:sp>
        <p:nvSpPr>
          <p:cNvPr id="6" name="CasellaDiTesto 5">
            <a:extLst>
              <a:ext uri="{FF2B5EF4-FFF2-40B4-BE49-F238E27FC236}">
                <a16:creationId xmlns:a16="http://schemas.microsoft.com/office/drawing/2014/main" id="{B6564BDC-76EA-349D-ED1B-1F0EDF350C6D}"/>
              </a:ext>
            </a:extLst>
          </p:cNvPr>
          <p:cNvSpPr txBox="1"/>
          <p:nvPr/>
        </p:nvSpPr>
        <p:spPr>
          <a:xfrm>
            <a:off x="6422488" y="2012827"/>
            <a:ext cx="5236114" cy="1200329"/>
          </a:xfrm>
          <a:prstGeom prst="rect">
            <a:avLst/>
          </a:prstGeom>
          <a:noFill/>
        </p:spPr>
        <p:txBody>
          <a:bodyPr wrap="square">
            <a:spAutoFit/>
          </a:bodyPr>
          <a:lstStyle/>
          <a:p>
            <a:r>
              <a:rPr lang="it-IT" dirty="0">
                <a:solidFill>
                  <a:srgbClr val="000000"/>
                </a:solidFill>
                <a:latin typeface="Cobel"/>
              </a:rPr>
              <a:t>Costruire una CER significa attivare un processo di </a:t>
            </a:r>
            <a:r>
              <a:rPr lang="it-IT" b="1" dirty="0">
                <a:solidFill>
                  <a:srgbClr val="000000"/>
                </a:solidFill>
                <a:latin typeface="Cobel"/>
              </a:rPr>
              <a:t>aggregazione</a:t>
            </a:r>
            <a:r>
              <a:rPr lang="it-IT" dirty="0">
                <a:solidFill>
                  <a:srgbClr val="000000"/>
                </a:solidFill>
                <a:latin typeface="Cobel"/>
              </a:rPr>
              <a:t> </a:t>
            </a:r>
            <a:r>
              <a:rPr lang="it-IT" b="1" dirty="0">
                <a:solidFill>
                  <a:srgbClr val="000000"/>
                </a:solidFill>
                <a:latin typeface="Cobel"/>
              </a:rPr>
              <a:t>a livello locale </a:t>
            </a:r>
            <a:r>
              <a:rPr lang="it-IT" dirty="0">
                <a:solidFill>
                  <a:srgbClr val="000000"/>
                </a:solidFill>
                <a:latin typeface="Cobel"/>
              </a:rPr>
              <a:t>che crei valore attraverso</a:t>
            </a:r>
            <a:r>
              <a:rPr lang="it-IT" b="1" dirty="0">
                <a:solidFill>
                  <a:srgbClr val="000000"/>
                </a:solidFill>
                <a:latin typeface="Cobel"/>
              </a:rPr>
              <a:t> l’innovazione</a:t>
            </a:r>
            <a:r>
              <a:rPr lang="it-IT" dirty="0">
                <a:solidFill>
                  <a:srgbClr val="000000"/>
                </a:solidFill>
                <a:latin typeface="Cobel"/>
              </a:rPr>
              <a:t> nel modo di produrre, consumare e gestire l’energia.  </a:t>
            </a:r>
            <a:endParaRPr lang="it-IT" sz="1600" spc="100" dirty="0">
              <a:latin typeface="Cobel"/>
            </a:endParaRPr>
          </a:p>
        </p:txBody>
      </p:sp>
      <p:pic>
        <p:nvPicPr>
          <p:cNvPr id="31" name="Immagine 30" descr="Immagine che contiene testo, compact disc, elettronico&#10;&#10;Descrizione generata automaticamente">
            <a:extLst>
              <a:ext uri="{FF2B5EF4-FFF2-40B4-BE49-F238E27FC236}">
                <a16:creationId xmlns:a16="http://schemas.microsoft.com/office/drawing/2014/main" id="{25C31E9B-2B73-CAE7-184B-90151D4EEDC1}"/>
              </a:ext>
            </a:extLst>
          </p:cNvPr>
          <p:cNvPicPr>
            <a:picLocks noChangeAspect="1"/>
          </p:cNvPicPr>
          <p:nvPr/>
        </p:nvPicPr>
        <p:blipFill>
          <a:blip r:embed="rId3"/>
          <a:stretch>
            <a:fillRect/>
          </a:stretch>
        </p:blipFill>
        <p:spPr>
          <a:xfrm>
            <a:off x="1205894" y="1473459"/>
            <a:ext cx="3937508" cy="3911082"/>
          </a:xfrm>
          <a:prstGeom prst="rect">
            <a:avLst/>
          </a:prstGeom>
        </p:spPr>
      </p:pic>
      <p:sp>
        <p:nvSpPr>
          <p:cNvPr id="36" name="Segnaposto testo 61">
            <a:extLst>
              <a:ext uri="{FF2B5EF4-FFF2-40B4-BE49-F238E27FC236}">
                <a16:creationId xmlns:a16="http://schemas.microsoft.com/office/drawing/2014/main" id="{0D142352-A74B-83D2-F61A-ADAF1A7998A8}"/>
              </a:ext>
            </a:extLst>
          </p:cNvPr>
          <p:cNvSpPr>
            <a:spLocks noGrp="1"/>
          </p:cNvSpPr>
          <p:nvPr>
            <p:ph type="body" sz="quarter" idx="16"/>
          </p:nvPr>
        </p:nvSpPr>
        <p:spPr>
          <a:xfrm>
            <a:off x="260639" y="1381486"/>
            <a:ext cx="1968247" cy="577728"/>
          </a:xfrm>
          <a:ln w="12700">
            <a:noFill/>
          </a:ln>
        </p:spPr>
        <p:txBody>
          <a:bodyPr rtlCol="0" anchor="ctr"/>
          <a:lstStyle/>
          <a:p>
            <a:pPr algn="ctr"/>
            <a:r>
              <a:rPr lang="it-IT" sz="1400" b="1" dirty="0">
                <a:solidFill>
                  <a:srgbClr val="8EA8BF"/>
                </a:solidFill>
                <a:latin typeface="Garamond" panose="02020404030301010803" pitchFamily="18" charset="0"/>
              </a:rPr>
              <a:t>progettazione</a:t>
            </a:r>
          </a:p>
        </p:txBody>
      </p:sp>
      <p:sp>
        <p:nvSpPr>
          <p:cNvPr id="37" name="Segnaposto testo 61">
            <a:extLst>
              <a:ext uri="{FF2B5EF4-FFF2-40B4-BE49-F238E27FC236}">
                <a16:creationId xmlns:a16="http://schemas.microsoft.com/office/drawing/2014/main" id="{64B798C7-B407-9D3B-893E-B0A556002436}"/>
              </a:ext>
            </a:extLst>
          </p:cNvPr>
          <p:cNvSpPr txBox="1">
            <a:spLocks/>
          </p:cNvSpPr>
          <p:nvPr/>
        </p:nvSpPr>
        <p:spPr>
          <a:xfrm>
            <a:off x="117323" y="4234809"/>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400" b="1" dirty="0">
                <a:solidFill>
                  <a:srgbClr val="647330"/>
                </a:solidFill>
                <a:latin typeface="Garamond" panose="02020404030301010803" pitchFamily="18" charset="0"/>
              </a:rPr>
              <a:t>governance</a:t>
            </a:r>
          </a:p>
        </p:txBody>
      </p:sp>
      <p:sp>
        <p:nvSpPr>
          <p:cNvPr id="38" name="Segnaposto testo 61">
            <a:extLst>
              <a:ext uri="{FF2B5EF4-FFF2-40B4-BE49-F238E27FC236}">
                <a16:creationId xmlns:a16="http://schemas.microsoft.com/office/drawing/2014/main" id="{3503A20A-68EE-AE0D-0965-E20D828BED2E}"/>
              </a:ext>
            </a:extLst>
          </p:cNvPr>
          <p:cNvSpPr txBox="1">
            <a:spLocks/>
          </p:cNvSpPr>
          <p:nvPr/>
        </p:nvSpPr>
        <p:spPr>
          <a:xfrm>
            <a:off x="2190524" y="5095677"/>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400" b="1" dirty="0">
                <a:solidFill>
                  <a:srgbClr val="CAD95C"/>
                </a:solidFill>
                <a:latin typeface="Garamond" panose="02020404030301010803" pitchFamily="18" charset="0"/>
              </a:rPr>
              <a:t>realizzazione</a:t>
            </a:r>
          </a:p>
        </p:txBody>
      </p:sp>
      <p:sp>
        <p:nvSpPr>
          <p:cNvPr id="39" name="Segnaposto testo 61">
            <a:extLst>
              <a:ext uri="{FF2B5EF4-FFF2-40B4-BE49-F238E27FC236}">
                <a16:creationId xmlns:a16="http://schemas.microsoft.com/office/drawing/2014/main" id="{845F1B67-9286-B561-DBB5-098EC479E51C}"/>
              </a:ext>
            </a:extLst>
          </p:cNvPr>
          <p:cNvSpPr txBox="1">
            <a:spLocks/>
          </p:cNvSpPr>
          <p:nvPr/>
        </p:nvSpPr>
        <p:spPr>
          <a:xfrm>
            <a:off x="4794405" y="3647230"/>
            <a:ext cx="1294252"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400" b="1" dirty="0">
                <a:solidFill>
                  <a:srgbClr val="B4C05E"/>
                </a:solidFill>
                <a:latin typeface="Garamond" panose="02020404030301010803" pitchFamily="18" charset="0"/>
              </a:rPr>
              <a:t>gestione</a:t>
            </a:r>
          </a:p>
        </p:txBody>
      </p:sp>
      <p:sp>
        <p:nvSpPr>
          <p:cNvPr id="40" name="Segnaposto testo 61">
            <a:extLst>
              <a:ext uri="{FF2B5EF4-FFF2-40B4-BE49-F238E27FC236}">
                <a16:creationId xmlns:a16="http://schemas.microsoft.com/office/drawing/2014/main" id="{19594D3C-4B22-5485-B933-B00646AE2D09}"/>
              </a:ext>
            </a:extLst>
          </p:cNvPr>
          <p:cNvSpPr txBox="1">
            <a:spLocks/>
          </p:cNvSpPr>
          <p:nvPr/>
        </p:nvSpPr>
        <p:spPr>
          <a:xfrm>
            <a:off x="4166431" y="1381271"/>
            <a:ext cx="1953942" cy="567633"/>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400" b="1" dirty="0">
                <a:solidFill>
                  <a:srgbClr val="D8BFAB"/>
                </a:solidFill>
                <a:latin typeface="Garamond" panose="02020404030301010803" pitchFamily="18" charset="0"/>
              </a:rPr>
              <a:t>Replicazione</a:t>
            </a:r>
          </a:p>
        </p:txBody>
      </p:sp>
      <p:sp>
        <p:nvSpPr>
          <p:cNvPr id="45" name="Segnaposto testo 61">
            <a:extLst>
              <a:ext uri="{FF2B5EF4-FFF2-40B4-BE49-F238E27FC236}">
                <a16:creationId xmlns:a16="http://schemas.microsoft.com/office/drawing/2014/main" id="{B3116A80-041D-18EF-AC56-79CBD8A16F5D}"/>
              </a:ext>
            </a:extLst>
          </p:cNvPr>
          <p:cNvSpPr txBox="1">
            <a:spLocks/>
          </p:cNvSpPr>
          <p:nvPr/>
        </p:nvSpPr>
        <p:spPr>
          <a:xfrm>
            <a:off x="2186615" y="3140136"/>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800" b="1" dirty="0">
                <a:solidFill>
                  <a:srgbClr val="476977"/>
                </a:solidFill>
                <a:latin typeface="Garamond" panose="02020404030301010803" pitchFamily="18" charset="0"/>
              </a:rPr>
              <a:t>CER</a:t>
            </a:r>
          </a:p>
        </p:txBody>
      </p:sp>
    </p:spTree>
    <p:extLst>
      <p:ext uri="{BB962C8B-B14F-4D97-AF65-F5344CB8AC3E}">
        <p14:creationId xmlns:p14="http://schemas.microsoft.com/office/powerpoint/2010/main" val="109430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dirty="0">
                <a:latin typeface="Garamond" panose="02020404030301010803" pitchFamily="18" charset="0"/>
              </a:rPr>
              <a:t>Le comunità energetiche del territorio - </a:t>
            </a:r>
            <a:r>
              <a:rPr lang="it-IT" sz="1800" u="sng" dirty="0">
                <a:latin typeface="Garamond" panose="02020404030301010803" pitchFamily="18" charset="0"/>
              </a:rPr>
              <a:t>CET</a:t>
            </a:r>
          </a:p>
        </p:txBody>
      </p:sp>
      <p:sp>
        <p:nvSpPr>
          <p:cNvPr id="24" name="Segnaposto testo 23">
            <a:extLst>
              <a:ext uri="{FF2B5EF4-FFF2-40B4-BE49-F238E27FC236}">
                <a16:creationId xmlns:a16="http://schemas.microsoft.com/office/drawing/2014/main" id="{106F3974-4943-47E8-A433-5C64B36E9463}"/>
              </a:ext>
            </a:extLst>
          </p:cNvPr>
          <p:cNvSpPr>
            <a:spLocks noGrp="1"/>
          </p:cNvSpPr>
          <p:nvPr>
            <p:ph type="body" sz="quarter" idx="18"/>
          </p:nvPr>
        </p:nvSpPr>
        <p:spPr>
          <a:xfrm>
            <a:off x="7525763" y="4257383"/>
            <a:ext cx="4567075" cy="1004071"/>
          </a:xfrm>
        </p:spPr>
        <p:txBody>
          <a:bodyPr rtlCol="0"/>
          <a:lstStyle/>
          <a:p>
            <a:r>
              <a:rPr lang="it-IT" cap="none" dirty="0">
                <a:solidFill>
                  <a:srgbClr val="000000"/>
                </a:solidFill>
                <a:latin typeface="Cobel"/>
              </a:rPr>
              <a:t>E’ utile che nascano </a:t>
            </a:r>
            <a:r>
              <a:rPr lang="it-IT" cap="none" dirty="0">
                <a:solidFill>
                  <a:srgbClr val="647330"/>
                </a:solidFill>
                <a:latin typeface="Cobel"/>
              </a:rPr>
              <a:t>entità finalizzate alla gestione aggregata di CER</a:t>
            </a:r>
            <a:r>
              <a:rPr lang="it-IT" cap="none" dirty="0">
                <a:solidFill>
                  <a:srgbClr val="000000"/>
                </a:solidFill>
                <a:latin typeface="Cobel"/>
              </a:rPr>
              <a:t>, </a:t>
            </a:r>
            <a:r>
              <a:rPr lang="it-IT" cap="none" dirty="0">
                <a:solidFill>
                  <a:srgbClr val="758F9A"/>
                </a:solidFill>
                <a:latin typeface="Cobel"/>
              </a:rPr>
              <a:t>le «comunità energetiche del territorio» (CET).</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20XX</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21</a:t>
            </a:fld>
            <a:endParaRPr lang="it-IT"/>
          </a:p>
        </p:txBody>
      </p:sp>
      <p:sp>
        <p:nvSpPr>
          <p:cNvPr id="6" name="CasellaDiTesto 5">
            <a:extLst>
              <a:ext uri="{FF2B5EF4-FFF2-40B4-BE49-F238E27FC236}">
                <a16:creationId xmlns:a16="http://schemas.microsoft.com/office/drawing/2014/main" id="{B6564BDC-76EA-349D-ED1B-1F0EDF350C6D}"/>
              </a:ext>
            </a:extLst>
          </p:cNvPr>
          <p:cNvSpPr txBox="1"/>
          <p:nvPr/>
        </p:nvSpPr>
        <p:spPr>
          <a:xfrm>
            <a:off x="7453870" y="2351029"/>
            <a:ext cx="4456394" cy="1477328"/>
          </a:xfrm>
          <a:prstGeom prst="rect">
            <a:avLst/>
          </a:prstGeom>
          <a:noFill/>
        </p:spPr>
        <p:txBody>
          <a:bodyPr wrap="square">
            <a:spAutoFit/>
          </a:bodyPr>
          <a:lstStyle/>
          <a:p>
            <a:r>
              <a:rPr lang="it-IT" spc="100" dirty="0">
                <a:solidFill>
                  <a:srgbClr val="000000"/>
                </a:solidFill>
                <a:latin typeface="Cobel"/>
              </a:rPr>
              <a:t>Il livello di specializzazione e competenza tecnica necessario alla gestione delle CER (anche quelle «grandi») suggerisce di </a:t>
            </a:r>
            <a:r>
              <a:rPr lang="it-IT" u="sng" spc="100" dirty="0">
                <a:solidFill>
                  <a:srgbClr val="000000"/>
                </a:solidFill>
                <a:latin typeface="Cobel"/>
              </a:rPr>
              <a:t>non moltiplicare le strutture di management</a:t>
            </a:r>
          </a:p>
        </p:txBody>
      </p:sp>
      <p:sp>
        <p:nvSpPr>
          <p:cNvPr id="36" name="Segnaposto testo 61">
            <a:extLst>
              <a:ext uri="{FF2B5EF4-FFF2-40B4-BE49-F238E27FC236}">
                <a16:creationId xmlns:a16="http://schemas.microsoft.com/office/drawing/2014/main" id="{0D142352-A74B-83D2-F61A-ADAF1A7998A8}"/>
              </a:ext>
            </a:extLst>
          </p:cNvPr>
          <p:cNvSpPr>
            <a:spLocks noGrp="1"/>
          </p:cNvSpPr>
          <p:nvPr>
            <p:ph type="body" sz="quarter" idx="16"/>
          </p:nvPr>
        </p:nvSpPr>
        <p:spPr>
          <a:xfrm>
            <a:off x="-145924" y="2032752"/>
            <a:ext cx="1968247" cy="577728"/>
          </a:xfrm>
          <a:ln w="12700">
            <a:noFill/>
          </a:ln>
        </p:spPr>
        <p:txBody>
          <a:bodyPr rtlCol="0" anchor="ctr"/>
          <a:lstStyle/>
          <a:p>
            <a:pPr algn="ctr"/>
            <a:r>
              <a:rPr lang="it-IT" sz="1400" b="1" dirty="0">
                <a:solidFill>
                  <a:srgbClr val="8EA8BF"/>
                </a:solidFill>
                <a:latin typeface="Garamond" panose="02020404030301010803" pitchFamily="18" charset="0"/>
              </a:rPr>
              <a:t>investitori</a:t>
            </a:r>
          </a:p>
        </p:txBody>
      </p:sp>
      <p:sp>
        <p:nvSpPr>
          <p:cNvPr id="37" name="Segnaposto testo 61">
            <a:extLst>
              <a:ext uri="{FF2B5EF4-FFF2-40B4-BE49-F238E27FC236}">
                <a16:creationId xmlns:a16="http://schemas.microsoft.com/office/drawing/2014/main" id="{64B798C7-B407-9D3B-893E-B0A556002436}"/>
              </a:ext>
            </a:extLst>
          </p:cNvPr>
          <p:cNvSpPr txBox="1">
            <a:spLocks/>
          </p:cNvSpPr>
          <p:nvPr/>
        </p:nvSpPr>
        <p:spPr>
          <a:xfrm>
            <a:off x="-145924" y="5180360"/>
            <a:ext cx="1968247" cy="45820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400" b="1" dirty="0">
                <a:solidFill>
                  <a:srgbClr val="647330"/>
                </a:solidFill>
                <a:latin typeface="Garamond" panose="02020404030301010803" pitchFamily="18" charset="0"/>
              </a:rPr>
              <a:t>Fondi PNRR</a:t>
            </a:r>
          </a:p>
        </p:txBody>
      </p:sp>
      <p:cxnSp>
        <p:nvCxnSpPr>
          <p:cNvPr id="7" name="Connettore 2 6">
            <a:extLst>
              <a:ext uri="{FF2B5EF4-FFF2-40B4-BE49-F238E27FC236}">
                <a16:creationId xmlns:a16="http://schemas.microsoft.com/office/drawing/2014/main" id="{D162A63F-9F6A-F7C7-D755-21AD2AA243A9}"/>
              </a:ext>
            </a:extLst>
          </p:cNvPr>
          <p:cNvCxnSpPr>
            <a:cxnSpLocks/>
          </p:cNvCxnSpPr>
          <p:nvPr/>
        </p:nvCxnSpPr>
        <p:spPr>
          <a:xfrm>
            <a:off x="136741" y="2590555"/>
            <a:ext cx="12285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2AB986C6-C133-8674-93F3-897D0016CA9D}"/>
              </a:ext>
            </a:extLst>
          </p:cNvPr>
          <p:cNvCxnSpPr>
            <a:cxnSpLocks/>
          </p:cNvCxnSpPr>
          <p:nvPr/>
        </p:nvCxnSpPr>
        <p:spPr>
          <a:xfrm>
            <a:off x="136740" y="5659834"/>
            <a:ext cx="1228597" cy="0"/>
          </a:xfrm>
          <a:prstGeom prst="straightConnector1">
            <a:avLst/>
          </a:prstGeom>
          <a:ln w="57150">
            <a:solidFill>
              <a:srgbClr val="647330"/>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con angoli arrotondati 8">
            <a:extLst>
              <a:ext uri="{FF2B5EF4-FFF2-40B4-BE49-F238E27FC236}">
                <a16:creationId xmlns:a16="http://schemas.microsoft.com/office/drawing/2014/main" id="{8D8B040A-45D2-B583-E6A5-3348462EBF2E}"/>
              </a:ext>
            </a:extLst>
          </p:cNvPr>
          <p:cNvSpPr/>
          <p:nvPr/>
        </p:nvSpPr>
        <p:spPr>
          <a:xfrm>
            <a:off x="1587925" y="1792781"/>
            <a:ext cx="5727275" cy="4357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testo 61">
            <a:extLst>
              <a:ext uri="{FF2B5EF4-FFF2-40B4-BE49-F238E27FC236}">
                <a16:creationId xmlns:a16="http://schemas.microsoft.com/office/drawing/2014/main" id="{035FAAAD-E47A-E68A-329B-C87059A84A45}"/>
              </a:ext>
            </a:extLst>
          </p:cNvPr>
          <p:cNvSpPr txBox="1">
            <a:spLocks/>
          </p:cNvSpPr>
          <p:nvPr/>
        </p:nvSpPr>
        <p:spPr>
          <a:xfrm>
            <a:off x="1295185" y="2054018"/>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800" b="1" dirty="0">
                <a:solidFill>
                  <a:srgbClr val="476977"/>
                </a:solidFill>
                <a:latin typeface="Garamond" panose="02020404030301010803" pitchFamily="18" charset="0"/>
              </a:rPr>
              <a:t>CET</a:t>
            </a:r>
          </a:p>
        </p:txBody>
      </p:sp>
      <p:sp>
        <p:nvSpPr>
          <p:cNvPr id="13" name="Segnaposto testo 23">
            <a:extLst>
              <a:ext uri="{FF2B5EF4-FFF2-40B4-BE49-F238E27FC236}">
                <a16:creationId xmlns:a16="http://schemas.microsoft.com/office/drawing/2014/main" id="{E8935764-60A0-3F4C-179B-727BB336C2FA}"/>
              </a:ext>
            </a:extLst>
          </p:cNvPr>
          <p:cNvSpPr txBox="1">
            <a:spLocks/>
          </p:cNvSpPr>
          <p:nvPr/>
        </p:nvSpPr>
        <p:spPr>
          <a:xfrm>
            <a:off x="2044911" y="2153850"/>
            <a:ext cx="5079518" cy="1004071"/>
          </a:xfrm>
          <a:prstGeom prst="rect">
            <a:avLst/>
          </a:prstGeom>
        </p:spPr>
        <p:txBody>
          <a:bodyPr rtlCol="0" anchor="b"/>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dirty="0">
                <a:solidFill>
                  <a:schemeClr val="accent2"/>
                </a:solidFill>
                <a:latin typeface="Garamond" panose="02020404030301010803" pitchFamily="18" charset="0"/>
                <a:ea typeface="+mj-ea"/>
                <a:cs typeface="+mj-cs"/>
              </a:rPr>
              <a:t>Gruppi Operativi CER</a:t>
            </a:r>
          </a:p>
          <a:p>
            <a:pPr algn="ctr"/>
            <a:r>
              <a:rPr lang="it-IT" sz="1400" cap="none" dirty="0">
                <a:solidFill>
                  <a:srgbClr val="000000"/>
                </a:solidFill>
                <a:latin typeface="Cobel"/>
              </a:rPr>
              <a:t>E’ utile Progettazione, gestione e manutenzione degli impianti (filiera di professionisti e imprese locali</a:t>
            </a:r>
            <a:endParaRPr lang="it-IT" sz="1400" cap="none" dirty="0">
              <a:solidFill>
                <a:srgbClr val="758F9A"/>
              </a:solidFill>
              <a:latin typeface="Cobel"/>
            </a:endParaRPr>
          </a:p>
        </p:txBody>
      </p:sp>
      <p:sp>
        <p:nvSpPr>
          <p:cNvPr id="14" name="Titolo 2">
            <a:extLst>
              <a:ext uri="{FF2B5EF4-FFF2-40B4-BE49-F238E27FC236}">
                <a16:creationId xmlns:a16="http://schemas.microsoft.com/office/drawing/2014/main" id="{3CB9F5D5-0D03-9080-156A-11163E8D2F29}"/>
              </a:ext>
            </a:extLst>
          </p:cNvPr>
          <p:cNvSpPr txBox="1">
            <a:spLocks/>
          </p:cNvSpPr>
          <p:nvPr/>
        </p:nvSpPr>
        <p:spPr>
          <a:xfrm>
            <a:off x="2790209" y="5677193"/>
            <a:ext cx="3588921" cy="302286"/>
          </a:xfrm>
          <a:prstGeom prst="rect">
            <a:avLst/>
          </a:prstGeom>
          <a:ln w="9525">
            <a:solidFill>
              <a:schemeClr val="accent2"/>
            </a:solidFill>
          </a:ln>
        </p:spPr>
        <p:txBody>
          <a:bodyPr rtlCol="0"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it-IT" sz="1800" dirty="0">
                <a:latin typeface="Garamond" panose="02020404030301010803" pitchFamily="18" charset="0"/>
              </a:rPr>
              <a:t>P</a:t>
            </a:r>
            <a:r>
              <a:rPr lang="it-IT" sz="1800" cap="none" dirty="0">
                <a:latin typeface="Garamond" panose="02020404030301010803" pitchFamily="18" charset="0"/>
              </a:rPr>
              <a:t>iattaforma ICT - IoT</a:t>
            </a:r>
            <a:endParaRPr lang="it-IT" sz="1800" u="sng" dirty="0">
              <a:latin typeface="Garamond" panose="02020404030301010803" pitchFamily="18" charset="0"/>
            </a:endParaRPr>
          </a:p>
        </p:txBody>
      </p:sp>
      <p:grpSp>
        <p:nvGrpSpPr>
          <p:cNvPr id="47" name="Gruppo 46">
            <a:extLst>
              <a:ext uri="{FF2B5EF4-FFF2-40B4-BE49-F238E27FC236}">
                <a16:creationId xmlns:a16="http://schemas.microsoft.com/office/drawing/2014/main" id="{371DF414-11C0-DDE2-E1F0-507C22FDBC8B}"/>
              </a:ext>
            </a:extLst>
          </p:cNvPr>
          <p:cNvGrpSpPr/>
          <p:nvPr/>
        </p:nvGrpSpPr>
        <p:grpSpPr>
          <a:xfrm>
            <a:off x="2267211" y="3476727"/>
            <a:ext cx="4747364" cy="1791917"/>
            <a:chOff x="2267211" y="3476727"/>
            <a:chExt cx="4747364" cy="1791917"/>
          </a:xfrm>
        </p:grpSpPr>
        <p:sp>
          <p:nvSpPr>
            <p:cNvPr id="15" name="Ovale 14">
              <a:extLst>
                <a:ext uri="{FF2B5EF4-FFF2-40B4-BE49-F238E27FC236}">
                  <a16:creationId xmlns:a16="http://schemas.microsoft.com/office/drawing/2014/main" id="{E9BB2635-FC8E-06B1-3AF1-40A21D3B96A0}"/>
                </a:ext>
              </a:extLst>
            </p:cNvPr>
            <p:cNvSpPr/>
            <p:nvPr/>
          </p:nvSpPr>
          <p:spPr>
            <a:xfrm>
              <a:off x="2267211" y="3476727"/>
              <a:ext cx="4747364" cy="17919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Gruppo 27">
              <a:extLst>
                <a:ext uri="{FF2B5EF4-FFF2-40B4-BE49-F238E27FC236}">
                  <a16:creationId xmlns:a16="http://schemas.microsoft.com/office/drawing/2014/main" id="{EA002104-F0A5-EDF6-AE4A-AB574A1CF4E4}"/>
                </a:ext>
              </a:extLst>
            </p:cNvPr>
            <p:cNvGrpSpPr/>
            <p:nvPr/>
          </p:nvGrpSpPr>
          <p:grpSpPr>
            <a:xfrm>
              <a:off x="4924867" y="3941947"/>
              <a:ext cx="1968247" cy="577728"/>
              <a:chOff x="4830227" y="3904851"/>
              <a:chExt cx="1968247" cy="577728"/>
            </a:xfrm>
          </p:grpSpPr>
          <p:sp>
            <p:nvSpPr>
              <p:cNvPr id="21" name="Ovale 20">
                <a:extLst>
                  <a:ext uri="{FF2B5EF4-FFF2-40B4-BE49-F238E27FC236}">
                    <a16:creationId xmlns:a16="http://schemas.microsoft.com/office/drawing/2014/main" id="{2F239372-9D39-855A-E0A9-437A04F071C0}"/>
                  </a:ext>
                </a:extLst>
              </p:cNvPr>
              <p:cNvSpPr/>
              <p:nvPr/>
            </p:nvSpPr>
            <p:spPr>
              <a:xfrm>
                <a:off x="5306678" y="3956428"/>
                <a:ext cx="1015347" cy="458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Segnaposto testo 61">
                <a:extLst>
                  <a:ext uri="{FF2B5EF4-FFF2-40B4-BE49-F238E27FC236}">
                    <a16:creationId xmlns:a16="http://schemas.microsoft.com/office/drawing/2014/main" id="{2D21F055-B39D-D72B-3E68-4E183C63BE78}"/>
                  </a:ext>
                </a:extLst>
              </p:cNvPr>
              <p:cNvSpPr txBox="1">
                <a:spLocks/>
              </p:cNvSpPr>
              <p:nvPr/>
            </p:nvSpPr>
            <p:spPr>
              <a:xfrm>
                <a:off x="4830227" y="3904851"/>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b="1" dirty="0">
                    <a:solidFill>
                      <a:srgbClr val="476977"/>
                    </a:solidFill>
                    <a:latin typeface="Garamond" panose="02020404030301010803" pitchFamily="18" charset="0"/>
                  </a:rPr>
                  <a:t>CER</a:t>
                </a:r>
              </a:p>
            </p:txBody>
          </p:sp>
        </p:grpSp>
        <p:grpSp>
          <p:nvGrpSpPr>
            <p:cNvPr id="29" name="Gruppo 28">
              <a:extLst>
                <a:ext uri="{FF2B5EF4-FFF2-40B4-BE49-F238E27FC236}">
                  <a16:creationId xmlns:a16="http://schemas.microsoft.com/office/drawing/2014/main" id="{E830D80B-7552-2376-2332-6EC22713C25B}"/>
                </a:ext>
              </a:extLst>
            </p:cNvPr>
            <p:cNvGrpSpPr/>
            <p:nvPr/>
          </p:nvGrpSpPr>
          <p:grpSpPr>
            <a:xfrm>
              <a:off x="3647651" y="3656350"/>
              <a:ext cx="1968247" cy="577728"/>
              <a:chOff x="4830227" y="3904851"/>
              <a:chExt cx="1968247" cy="577728"/>
            </a:xfrm>
          </p:grpSpPr>
          <p:sp>
            <p:nvSpPr>
              <p:cNvPr id="30" name="Ovale 29">
                <a:extLst>
                  <a:ext uri="{FF2B5EF4-FFF2-40B4-BE49-F238E27FC236}">
                    <a16:creationId xmlns:a16="http://schemas.microsoft.com/office/drawing/2014/main" id="{609F33CC-EB9F-3104-4310-447185B8B2C8}"/>
                  </a:ext>
                </a:extLst>
              </p:cNvPr>
              <p:cNvSpPr/>
              <p:nvPr/>
            </p:nvSpPr>
            <p:spPr>
              <a:xfrm>
                <a:off x="5306678" y="3956428"/>
                <a:ext cx="1015347" cy="458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Segnaposto testo 61">
                <a:extLst>
                  <a:ext uri="{FF2B5EF4-FFF2-40B4-BE49-F238E27FC236}">
                    <a16:creationId xmlns:a16="http://schemas.microsoft.com/office/drawing/2014/main" id="{41D01F90-D5E2-C345-CFCD-D400E0FDB899}"/>
                  </a:ext>
                </a:extLst>
              </p:cNvPr>
              <p:cNvSpPr txBox="1">
                <a:spLocks/>
              </p:cNvSpPr>
              <p:nvPr/>
            </p:nvSpPr>
            <p:spPr>
              <a:xfrm>
                <a:off x="4830227" y="3904851"/>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b="1" dirty="0">
                    <a:solidFill>
                      <a:srgbClr val="476977"/>
                    </a:solidFill>
                    <a:latin typeface="Garamond" panose="02020404030301010803" pitchFamily="18" charset="0"/>
                  </a:rPr>
                  <a:t>CER</a:t>
                </a:r>
              </a:p>
            </p:txBody>
          </p:sp>
        </p:grpSp>
        <p:grpSp>
          <p:nvGrpSpPr>
            <p:cNvPr id="33" name="Gruppo 32">
              <a:extLst>
                <a:ext uri="{FF2B5EF4-FFF2-40B4-BE49-F238E27FC236}">
                  <a16:creationId xmlns:a16="http://schemas.microsoft.com/office/drawing/2014/main" id="{BE879B0B-FAB4-D60F-03FB-FF0DBBEEB409}"/>
                </a:ext>
              </a:extLst>
            </p:cNvPr>
            <p:cNvGrpSpPr/>
            <p:nvPr/>
          </p:nvGrpSpPr>
          <p:grpSpPr>
            <a:xfrm>
              <a:off x="2373613" y="3970143"/>
              <a:ext cx="1968247" cy="577728"/>
              <a:chOff x="4830227" y="3904851"/>
              <a:chExt cx="1968247" cy="577728"/>
            </a:xfrm>
          </p:grpSpPr>
          <p:sp>
            <p:nvSpPr>
              <p:cNvPr id="34" name="Ovale 33">
                <a:extLst>
                  <a:ext uri="{FF2B5EF4-FFF2-40B4-BE49-F238E27FC236}">
                    <a16:creationId xmlns:a16="http://schemas.microsoft.com/office/drawing/2014/main" id="{8242B2F7-69F3-FFA0-DBE8-D088DADB342D}"/>
                  </a:ext>
                </a:extLst>
              </p:cNvPr>
              <p:cNvSpPr/>
              <p:nvPr/>
            </p:nvSpPr>
            <p:spPr>
              <a:xfrm>
                <a:off x="5306678" y="3956428"/>
                <a:ext cx="1015347" cy="458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Segnaposto testo 61">
                <a:extLst>
                  <a:ext uri="{FF2B5EF4-FFF2-40B4-BE49-F238E27FC236}">
                    <a16:creationId xmlns:a16="http://schemas.microsoft.com/office/drawing/2014/main" id="{31FC75E4-04A7-BAC6-B651-89AF1C0FDBF2}"/>
                  </a:ext>
                </a:extLst>
              </p:cNvPr>
              <p:cNvSpPr txBox="1">
                <a:spLocks/>
              </p:cNvSpPr>
              <p:nvPr/>
            </p:nvSpPr>
            <p:spPr>
              <a:xfrm>
                <a:off x="4830227" y="3904851"/>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b="1" dirty="0">
                    <a:solidFill>
                      <a:srgbClr val="476977"/>
                    </a:solidFill>
                    <a:latin typeface="Garamond" panose="02020404030301010803" pitchFamily="18" charset="0"/>
                  </a:rPr>
                  <a:t>CER</a:t>
                </a:r>
              </a:p>
            </p:txBody>
          </p:sp>
        </p:grpSp>
        <p:grpSp>
          <p:nvGrpSpPr>
            <p:cNvPr id="41" name="Gruppo 40">
              <a:extLst>
                <a:ext uri="{FF2B5EF4-FFF2-40B4-BE49-F238E27FC236}">
                  <a16:creationId xmlns:a16="http://schemas.microsoft.com/office/drawing/2014/main" id="{98E6CD04-5879-7409-D69A-49A1A998091B}"/>
                </a:ext>
              </a:extLst>
            </p:cNvPr>
            <p:cNvGrpSpPr/>
            <p:nvPr/>
          </p:nvGrpSpPr>
          <p:grpSpPr>
            <a:xfrm>
              <a:off x="3056828" y="4564237"/>
              <a:ext cx="1968247" cy="577728"/>
              <a:chOff x="4830227" y="3904851"/>
              <a:chExt cx="1968247" cy="577728"/>
            </a:xfrm>
          </p:grpSpPr>
          <p:sp>
            <p:nvSpPr>
              <p:cNvPr id="42" name="Ovale 41">
                <a:extLst>
                  <a:ext uri="{FF2B5EF4-FFF2-40B4-BE49-F238E27FC236}">
                    <a16:creationId xmlns:a16="http://schemas.microsoft.com/office/drawing/2014/main" id="{B04B02DA-8582-C4E5-CDF8-DC913AC6EEAA}"/>
                  </a:ext>
                </a:extLst>
              </p:cNvPr>
              <p:cNvSpPr/>
              <p:nvPr/>
            </p:nvSpPr>
            <p:spPr>
              <a:xfrm>
                <a:off x="5306678" y="3956428"/>
                <a:ext cx="1015347" cy="458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Segnaposto testo 61">
                <a:extLst>
                  <a:ext uri="{FF2B5EF4-FFF2-40B4-BE49-F238E27FC236}">
                    <a16:creationId xmlns:a16="http://schemas.microsoft.com/office/drawing/2014/main" id="{33BC2EB3-8592-3EA2-6C51-CED6A52517E0}"/>
                  </a:ext>
                </a:extLst>
              </p:cNvPr>
              <p:cNvSpPr txBox="1">
                <a:spLocks/>
              </p:cNvSpPr>
              <p:nvPr/>
            </p:nvSpPr>
            <p:spPr>
              <a:xfrm>
                <a:off x="4830227" y="3904851"/>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b="1" dirty="0">
                    <a:solidFill>
                      <a:srgbClr val="476977"/>
                    </a:solidFill>
                    <a:latin typeface="Garamond" panose="02020404030301010803" pitchFamily="18" charset="0"/>
                  </a:rPr>
                  <a:t>CER</a:t>
                </a:r>
              </a:p>
            </p:txBody>
          </p:sp>
        </p:grpSp>
        <p:grpSp>
          <p:nvGrpSpPr>
            <p:cNvPr id="44" name="Gruppo 43">
              <a:extLst>
                <a:ext uri="{FF2B5EF4-FFF2-40B4-BE49-F238E27FC236}">
                  <a16:creationId xmlns:a16="http://schemas.microsoft.com/office/drawing/2014/main" id="{28BA20F0-48B5-E74A-B2A4-1C5220FF3951}"/>
                </a:ext>
              </a:extLst>
            </p:cNvPr>
            <p:cNvGrpSpPr/>
            <p:nvPr/>
          </p:nvGrpSpPr>
          <p:grpSpPr>
            <a:xfrm>
              <a:off x="4224661" y="4549617"/>
              <a:ext cx="1968247" cy="577728"/>
              <a:chOff x="4830227" y="3904851"/>
              <a:chExt cx="1968247" cy="577728"/>
            </a:xfrm>
          </p:grpSpPr>
          <p:sp>
            <p:nvSpPr>
              <p:cNvPr id="45" name="Ovale 44">
                <a:extLst>
                  <a:ext uri="{FF2B5EF4-FFF2-40B4-BE49-F238E27FC236}">
                    <a16:creationId xmlns:a16="http://schemas.microsoft.com/office/drawing/2014/main" id="{3ADE677B-795E-B428-2E62-7C306587A32C}"/>
                  </a:ext>
                </a:extLst>
              </p:cNvPr>
              <p:cNvSpPr/>
              <p:nvPr/>
            </p:nvSpPr>
            <p:spPr>
              <a:xfrm>
                <a:off x="5306678" y="3956428"/>
                <a:ext cx="1015347" cy="458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Segnaposto testo 61">
                <a:extLst>
                  <a:ext uri="{FF2B5EF4-FFF2-40B4-BE49-F238E27FC236}">
                    <a16:creationId xmlns:a16="http://schemas.microsoft.com/office/drawing/2014/main" id="{11C02DFA-B592-5F0E-145A-2344089A762D}"/>
                  </a:ext>
                </a:extLst>
              </p:cNvPr>
              <p:cNvSpPr txBox="1">
                <a:spLocks/>
              </p:cNvSpPr>
              <p:nvPr/>
            </p:nvSpPr>
            <p:spPr>
              <a:xfrm>
                <a:off x="4830227" y="3904851"/>
                <a:ext cx="1968247" cy="57772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b="1" dirty="0">
                    <a:solidFill>
                      <a:srgbClr val="476977"/>
                    </a:solidFill>
                    <a:latin typeface="Garamond" panose="02020404030301010803" pitchFamily="18" charset="0"/>
                  </a:rPr>
                  <a:t>CER</a:t>
                </a:r>
              </a:p>
            </p:txBody>
          </p:sp>
        </p:grpSp>
      </p:grpSp>
    </p:spTree>
    <p:extLst>
      <p:ext uri="{BB962C8B-B14F-4D97-AF65-F5344CB8AC3E}">
        <p14:creationId xmlns:p14="http://schemas.microsoft.com/office/powerpoint/2010/main" val="312972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dirty="0">
                <a:latin typeface="Garamond" panose="02020404030301010803" pitchFamily="18" charset="0"/>
              </a:rPr>
              <a:t>IL </a:t>
            </a:r>
            <a:r>
              <a:rPr lang="it-IT" sz="1800" u="sng" dirty="0" err="1">
                <a:latin typeface="Garamond" panose="02020404030301010803" pitchFamily="18" charset="0"/>
              </a:rPr>
              <a:t>pnrr</a:t>
            </a:r>
            <a:r>
              <a:rPr lang="it-IT" sz="1800" dirty="0">
                <a:latin typeface="Garamond" panose="02020404030301010803" pitchFamily="18" charset="0"/>
              </a:rPr>
              <a:t> per le </a:t>
            </a:r>
            <a:r>
              <a:rPr lang="it-IT" sz="1800" dirty="0" err="1">
                <a:latin typeface="Garamond" panose="02020404030301010803" pitchFamily="18" charset="0"/>
              </a:rPr>
              <a:t>cer</a:t>
            </a:r>
            <a:r>
              <a:rPr lang="it-IT" sz="1800" dirty="0">
                <a:latin typeface="Garamond" panose="02020404030301010803" pitchFamily="18" charset="0"/>
              </a:rPr>
              <a:t>: i vantaggi per il territorio</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20XX</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22</a:t>
            </a:fld>
            <a:endParaRPr lang="it-IT"/>
          </a:p>
        </p:txBody>
      </p:sp>
      <p:sp>
        <p:nvSpPr>
          <p:cNvPr id="8" name="CasellaDiTesto 7">
            <a:extLst>
              <a:ext uri="{FF2B5EF4-FFF2-40B4-BE49-F238E27FC236}">
                <a16:creationId xmlns:a16="http://schemas.microsoft.com/office/drawing/2014/main" id="{96FE0430-566D-5EB2-13E2-C5E973C551FA}"/>
              </a:ext>
            </a:extLst>
          </p:cNvPr>
          <p:cNvSpPr txBox="1"/>
          <p:nvPr/>
        </p:nvSpPr>
        <p:spPr>
          <a:xfrm>
            <a:off x="752928" y="1133120"/>
            <a:ext cx="10686143" cy="1200329"/>
          </a:xfrm>
          <a:prstGeom prst="rect">
            <a:avLst/>
          </a:prstGeom>
          <a:noFill/>
        </p:spPr>
        <p:txBody>
          <a:bodyPr wrap="square">
            <a:spAutoFit/>
          </a:bodyPr>
          <a:lstStyle/>
          <a:p>
            <a:r>
              <a:rPr lang="it-IT" spc="100" dirty="0">
                <a:solidFill>
                  <a:srgbClr val="000000"/>
                </a:solidFill>
                <a:latin typeface="Cobel"/>
              </a:rPr>
              <a:t>Le </a:t>
            </a:r>
            <a:r>
              <a:rPr lang="it-IT" dirty="0">
                <a:solidFill>
                  <a:schemeClr val="accent5">
                    <a:lumMod val="50000"/>
                  </a:schemeClr>
                </a:solidFill>
                <a:latin typeface="Garamond" panose="02020404030301010803" pitchFamily="18" charset="0"/>
              </a:rPr>
              <a:t>CER</a:t>
            </a:r>
            <a:r>
              <a:rPr lang="it-IT" spc="100" dirty="0">
                <a:solidFill>
                  <a:srgbClr val="000000"/>
                </a:solidFill>
                <a:latin typeface="Cobel"/>
              </a:rPr>
              <a:t> – se ben progettate e concepite su scala territoriale adeguata rappresentano uno strumento efficace per </a:t>
            </a:r>
            <a:r>
              <a:rPr lang="it-IT" b="1" spc="100" dirty="0">
                <a:solidFill>
                  <a:schemeClr val="accent4">
                    <a:lumMod val="50000"/>
                  </a:schemeClr>
                </a:solidFill>
                <a:latin typeface="Cobel"/>
              </a:rPr>
              <a:t>mitigare le bollette </a:t>
            </a:r>
            <a:r>
              <a:rPr lang="it-IT" spc="100" dirty="0">
                <a:solidFill>
                  <a:srgbClr val="000000"/>
                </a:solidFill>
                <a:latin typeface="Cobel"/>
              </a:rPr>
              <a:t>e </a:t>
            </a:r>
            <a:r>
              <a:rPr lang="it-IT" b="1" spc="100" dirty="0">
                <a:solidFill>
                  <a:schemeClr val="accent4">
                    <a:lumMod val="50000"/>
                  </a:schemeClr>
                </a:solidFill>
                <a:latin typeface="Cobel"/>
              </a:rPr>
              <a:t>stabilizzare il costo dell’energia</a:t>
            </a:r>
            <a:r>
              <a:rPr lang="it-IT" spc="100" dirty="0">
                <a:solidFill>
                  <a:srgbClr val="000000"/>
                </a:solidFill>
                <a:latin typeface="Cobel"/>
              </a:rPr>
              <a:t>.</a:t>
            </a:r>
          </a:p>
          <a:p>
            <a:r>
              <a:rPr lang="it-IT" spc="100" dirty="0">
                <a:solidFill>
                  <a:srgbClr val="000000"/>
                </a:solidFill>
                <a:latin typeface="Cobel"/>
              </a:rPr>
              <a:t>Le </a:t>
            </a:r>
            <a:r>
              <a:rPr lang="it-IT" dirty="0">
                <a:solidFill>
                  <a:schemeClr val="accent5">
                    <a:lumMod val="50000"/>
                  </a:schemeClr>
                </a:solidFill>
                <a:latin typeface="Garamond" panose="02020404030301010803" pitchFamily="18" charset="0"/>
              </a:rPr>
              <a:t>CER</a:t>
            </a:r>
            <a:r>
              <a:rPr lang="it-IT" spc="100" dirty="0">
                <a:solidFill>
                  <a:srgbClr val="000000"/>
                </a:solidFill>
                <a:latin typeface="Cobel"/>
              </a:rPr>
              <a:t> </a:t>
            </a:r>
            <a:r>
              <a:rPr lang="it-IT" b="1" spc="100" dirty="0">
                <a:solidFill>
                  <a:schemeClr val="accent4">
                    <a:lumMod val="50000"/>
                  </a:schemeClr>
                </a:solidFill>
                <a:latin typeface="Cobel"/>
              </a:rPr>
              <a:t>creano valore</a:t>
            </a:r>
            <a:r>
              <a:rPr lang="it-IT" b="1" spc="100" dirty="0">
                <a:solidFill>
                  <a:srgbClr val="000000"/>
                </a:solidFill>
                <a:latin typeface="Cobel"/>
              </a:rPr>
              <a:t>,  </a:t>
            </a:r>
            <a:r>
              <a:rPr lang="it-IT" spc="100" dirty="0">
                <a:solidFill>
                  <a:srgbClr val="000000"/>
                </a:solidFill>
                <a:latin typeface="Cobel"/>
              </a:rPr>
              <a:t>che deve legittimamente remunerare gli investimenti, che può essere in parte redistribuito per combattere la povertà energetica.</a:t>
            </a:r>
          </a:p>
        </p:txBody>
      </p:sp>
      <p:sp>
        <p:nvSpPr>
          <p:cNvPr id="9" name="Segnaposto testo 61">
            <a:extLst>
              <a:ext uri="{FF2B5EF4-FFF2-40B4-BE49-F238E27FC236}">
                <a16:creationId xmlns:a16="http://schemas.microsoft.com/office/drawing/2014/main" id="{0CCC98F3-40E7-0287-5F48-112F4D39C487}"/>
              </a:ext>
            </a:extLst>
          </p:cNvPr>
          <p:cNvSpPr txBox="1">
            <a:spLocks/>
          </p:cNvSpPr>
          <p:nvPr/>
        </p:nvSpPr>
        <p:spPr>
          <a:xfrm>
            <a:off x="7577138" y="1960985"/>
            <a:ext cx="2743200" cy="458208"/>
          </a:xfrm>
          <a:prstGeom prst="rect">
            <a:avLst/>
          </a:prstGeom>
          <a:ln w="12700">
            <a:noFill/>
          </a:ln>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400" b="1" dirty="0">
                <a:solidFill>
                  <a:srgbClr val="647330"/>
                </a:solidFill>
                <a:latin typeface="Garamond" panose="02020404030301010803" pitchFamily="18" charset="0"/>
              </a:rPr>
              <a:t>Il ruolo dei comuni</a:t>
            </a:r>
          </a:p>
        </p:txBody>
      </p:sp>
      <p:cxnSp>
        <p:nvCxnSpPr>
          <p:cNvPr id="10" name="Connettore 2 9">
            <a:extLst>
              <a:ext uri="{FF2B5EF4-FFF2-40B4-BE49-F238E27FC236}">
                <a16:creationId xmlns:a16="http://schemas.microsoft.com/office/drawing/2014/main" id="{D867A1D1-CD27-6873-51C1-21305F3AC1BF}"/>
              </a:ext>
            </a:extLst>
          </p:cNvPr>
          <p:cNvCxnSpPr>
            <a:cxnSpLocks/>
          </p:cNvCxnSpPr>
          <p:nvPr/>
        </p:nvCxnSpPr>
        <p:spPr>
          <a:xfrm>
            <a:off x="6911737" y="2178307"/>
            <a:ext cx="754301" cy="0"/>
          </a:xfrm>
          <a:prstGeom prst="straightConnector1">
            <a:avLst/>
          </a:prstGeom>
          <a:ln w="28575">
            <a:solidFill>
              <a:srgbClr val="64733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1280910-11F0-1DA7-76CD-52C61806EF9B}"/>
              </a:ext>
            </a:extLst>
          </p:cNvPr>
          <p:cNvSpPr txBox="1"/>
          <p:nvPr/>
        </p:nvSpPr>
        <p:spPr>
          <a:xfrm>
            <a:off x="1104028" y="2407483"/>
            <a:ext cx="9970372" cy="2031325"/>
          </a:xfrm>
          <a:prstGeom prst="rect">
            <a:avLst/>
          </a:prstGeom>
          <a:noFill/>
        </p:spPr>
        <p:txBody>
          <a:bodyPr wrap="square">
            <a:spAutoFit/>
          </a:bodyPr>
          <a:lstStyle/>
          <a:p>
            <a:r>
              <a:rPr lang="it-IT" dirty="0">
                <a:solidFill>
                  <a:schemeClr val="accent5">
                    <a:lumMod val="50000"/>
                  </a:schemeClr>
                </a:solidFill>
                <a:latin typeface="Garamond" panose="02020404030301010803" pitchFamily="18" charset="0"/>
              </a:rPr>
              <a:t>VANTAGGI </a:t>
            </a:r>
            <a:endParaRPr lang="it-IT" dirty="0"/>
          </a:p>
          <a:p>
            <a:pPr marL="285750" indent="-285750">
              <a:buFont typeface="Arial" panose="020B0604020202020204" pitchFamily="34" charset="0"/>
              <a:buChar char="•"/>
            </a:pPr>
            <a:r>
              <a:rPr lang="it-IT" dirty="0">
                <a:latin typeface="Cobel"/>
              </a:rPr>
              <a:t>Governance energetica delle aree urbane e industriali</a:t>
            </a:r>
          </a:p>
          <a:p>
            <a:pPr marL="285750" indent="-285750">
              <a:buFont typeface="Arial" panose="020B0604020202020204" pitchFamily="34" charset="0"/>
              <a:buChar char="•"/>
            </a:pPr>
            <a:r>
              <a:rPr lang="it-IT" dirty="0">
                <a:latin typeface="Cobel"/>
              </a:rPr>
              <a:t>Economie di scala</a:t>
            </a:r>
          </a:p>
          <a:p>
            <a:pPr marL="285750" indent="-285750">
              <a:buFont typeface="Arial" panose="020B0604020202020204" pitchFamily="34" charset="0"/>
              <a:buChar char="•"/>
            </a:pPr>
            <a:r>
              <a:rPr lang="it-IT" dirty="0">
                <a:latin typeface="Cobel"/>
              </a:rPr>
              <a:t>Indotto di filiere di soggetti locali per la loro progettazione, realizzazione e gestione</a:t>
            </a:r>
          </a:p>
          <a:p>
            <a:pPr marL="285750" indent="-285750">
              <a:buFont typeface="Arial" panose="020B0604020202020204" pitchFamily="34" charset="0"/>
              <a:buChar char="•"/>
            </a:pPr>
            <a:r>
              <a:rPr lang="it-IT" dirty="0">
                <a:latin typeface="Cobel"/>
              </a:rPr>
              <a:t>Virtual energy companies (nuovi servizi                 nuove entrate </a:t>
            </a:r>
            <a:r>
              <a:rPr lang="it-IT" dirty="0">
                <a:solidFill>
                  <a:schemeClr val="accent5">
                    <a:lumMod val="50000"/>
                  </a:schemeClr>
                </a:solidFill>
                <a:latin typeface="Cobel"/>
              </a:rPr>
              <a:t>+</a:t>
            </a:r>
            <a:r>
              <a:rPr lang="it-IT" dirty="0">
                <a:latin typeface="Cobel"/>
              </a:rPr>
              <a:t> maggior peso nelle trattative con investitori)</a:t>
            </a:r>
          </a:p>
          <a:p>
            <a:pPr marL="285750" indent="-285750">
              <a:buFont typeface="Arial" panose="020B0604020202020204" pitchFamily="34" charset="0"/>
              <a:buChar char="•"/>
            </a:pPr>
            <a:r>
              <a:rPr lang="it-IT" dirty="0">
                <a:latin typeface="Cobel"/>
              </a:rPr>
              <a:t>Incentivi sull’autoconsumo</a:t>
            </a:r>
          </a:p>
        </p:txBody>
      </p:sp>
      <p:cxnSp>
        <p:nvCxnSpPr>
          <p:cNvPr id="14" name="Connettore 2 13">
            <a:extLst>
              <a:ext uri="{FF2B5EF4-FFF2-40B4-BE49-F238E27FC236}">
                <a16:creationId xmlns:a16="http://schemas.microsoft.com/office/drawing/2014/main" id="{A9C51479-65D5-F348-A84D-DDB4EB1AEAC4}"/>
              </a:ext>
            </a:extLst>
          </p:cNvPr>
          <p:cNvCxnSpPr>
            <a:cxnSpLocks/>
          </p:cNvCxnSpPr>
          <p:nvPr/>
        </p:nvCxnSpPr>
        <p:spPr>
          <a:xfrm>
            <a:off x="5321300" y="3707422"/>
            <a:ext cx="528638" cy="0"/>
          </a:xfrm>
          <a:prstGeom prst="straightConnector1">
            <a:avLst/>
          </a:prstGeom>
          <a:ln w="28575">
            <a:solidFill>
              <a:srgbClr val="64733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00F17C0-FD88-D994-7176-8641D437669B}"/>
              </a:ext>
            </a:extLst>
          </p:cNvPr>
          <p:cNvSpPr txBox="1"/>
          <p:nvPr/>
        </p:nvSpPr>
        <p:spPr>
          <a:xfrm>
            <a:off x="838200" y="4533510"/>
            <a:ext cx="10686143" cy="461665"/>
          </a:xfrm>
          <a:prstGeom prst="rect">
            <a:avLst/>
          </a:prstGeom>
          <a:noFill/>
        </p:spPr>
        <p:txBody>
          <a:bodyPr wrap="square">
            <a:spAutoFit/>
          </a:bodyPr>
          <a:lstStyle/>
          <a:p>
            <a:r>
              <a:rPr lang="it-IT" dirty="0">
                <a:solidFill>
                  <a:schemeClr val="accent5">
                    <a:lumMod val="50000"/>
                  </a:schemeClr>
                </a:solidFill>
                <a:latin typeface="Garamond" panose="02020404030301010803" pitchFamily="18" charset="0"/>
              </a:rPr>
              <a:t>COMPANY – DRIVEN </a:t>
            </a:r>
            <a:r>
              <a:rPr lang="it-IT" spc="100" dirty="0">
                <a:solidFill>
                  <a:srgbClr val="000000"/>
                </a:solidFill>
                <a:latin typeface="Cobel"/>
              </a:rPr>
              <a:t>(imprese) </a:t>
            </a:r>
            <a:r>
              <a:rPr lang="it-IT" sz="2400" spc="100" dirty="0">
                <a:solidFill>
                  <a:schemeClr val="accent5">
                    <a:lumMod val="50000"/>
                  </a:schemeClr>
                </a:solidFill>
                <a:latin typeface="Cobel"/>
              </a:rPr>
              <a:t>+</a:t>
            </a:r>
            <a:r>
              <a:rPr lang="it-IT" dirty="0">
                <a:solidFill>
                  <a:schemeClr val="accent5">
                    <a:lumMod val="50000"/>
                  </a:schemeClr>
                </a:solidFill>
                <a:latin typeface="Garamond" panose="02020404030301010803" pitchFamily="18" charset="0"/>
              </a:rPr>
              <a:t> CITIZEN– DRIVEN </a:t>
            </a:r>
            <a:r>
              <a:rPr lang="it-IT" spc="100" dirty="0">
                <a:solidFill>
                  <a:srgbClr val="000000"/>
                </a:solidFill>
                <a:latin typeface="Cobel"/>
              </a:rPr>
              <a:t>(enti locali, famiglie, parrocchie, cittadini).</a:t>
            </a:r>
          </a:p>
        </p:txBody>
      </p:sp>
      <p:sp>
        <p:nvSpPr>
          <p:cNvPr id="16" name="CasellaDiTesto 15">
            <a:extLst>
              <a:ext uri="{FF2B5EF4-FFF2-40B4-BE49-F238E27FC236}">
                <a16:creationId xmlns:a16="http://schemas.microsoft.com/office/drawing/2014/main" id="{1B6BBBBD-4EF2-FA42-5BF2-E8645BD89D0A}"/>
              </a:ext>
            </a:extLst>
          </p:cNvPr>
          <p:cNvSpPr txBox="1"/>
          <p:nvPr/>
        </p:nvSpPr>
        <p:spPr>
          <a:xfrm>
            <a:off x="1142128" y="5214097"/>
            <a:ext cx="9932272" cy="1200329"/>
          </a:xfrm>
          <a:prstGeom prst="rect">
            <a:avLst/>
          </a:prstGeom>
          <a:noFill/>
        </p:spPr>
        <p:txBody>
          <a:bodyPr wrap="square">
            <a:spAutoFit/>
          </a:bodyPr>
          <a:lstStyle/>
          <a:p>
            <a:r>
              <a:rPr lang="it-IT" dirty="0">
                <a:solidFill>
                  <a:schemeClr val="accent5">
                    <a:lumMod val="50000"/>
                  </a:schemeClr>
                </a:solidFill>
                <a:latin typeface="Garamond" panose="02020404030301010803" pitchFamily="18" charset="0"/>
              </a:rPr>
              <a:t>VANTAGGI DELL’INTEGRAZIONE INTER-AZIENDALE E SOVRACOMUNALE</a:t>
            </a:r>
            <a:endParaRPr lang="it-IT" dirty="0"/>
          </a:p>
          <a:p>
            <a:pPr marL="285750" indent="-285750">
              <a:buFont typeface="Arial" panose="020B0604020202020204" pitchFamily="34" charset="0"/>
              <a:buChar char="•"/>
            </a:pPr>
            <a:r>
              <a:rPr lang="it-IT" sz="1800" b="0" u="none" strike="noStrike" baseline="0" dirty="0">
                <a:solidFill>
                  <a:srgbClr val="000000"/>
                </a:solidFill>
                <a:latin typeface="Cobel"/>
              </a:rPr>
              <a:t>Il PNRR renderà disponibili per le CER localizzate nei territori dei </a:t>
            </a:r>
            <a:r>
              <a:rPr lang="it-IT" sz="1800" b="1" u="none" strike="noStrike" baseline="0" dirty="0">
                <a:solidFill>
                  <a:schemeClr val="accent4">
                    <a:lumMod val="50000"/>
                  </a:schemeClr>
                </a:solidFill>
                <a:latin typeface="Cobel"/>
              </a:rPr>
              <a:t>Comuni sotto i 5.000 abitanti 2,2 miliardi </a:t>
            </a:r>
            <a:r>
              <a:rPr lang="it-IT" sz="1800" b="0" u="none" strike="noStrike" baseline="0" dirty="0">
                <a:solidFill>
                  <a:srgbClr val="000000"/>
                </a:solidFill>
                <a:latin typeface="Cobel"/>
              </a:rPr>
              <a:t>di euro, da spendere per realizzare impianti di produzione di energia rinnovabile: occasione di fondi a tasso zero da restituire in 10 anni</a:t>
            </a:r>
            <a:endParaRPr lang="it-IT" dirty="0">
              <a:latin typeface="Cobel"/>
            </a:endParaRPr>
          </a:p>
        </p:txBody>
      </p:sp>
    </p:spTree>
    <p:extLst>
      <p:ext uri="{BB962C8B-B14F-4D97-AF65-F5344CB8AC3E}">
        <p14:creationId xmlns:p14="http://schemas.microsoft.com/office/powerpoint/2010/main" val="1942792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err="1">
                <a:latin typeface="Garamond" panose="02020404030301010803" pitchFamily="18" charset="0"/>
              </a:rPr>
              <a:t>Cer</a:t>
            </a:r>
            <a:r>
              <a:rPr lang="it-IT" sz="1800" b="1" dirty="0">
                <a:latin typeface="Garamond" panose="02020404030301010803" pitchFamily="18" charset="0"/>
              </a:rPr>
              <a:t> </a:t>
            </a:r>
            <a:r>
              <a:rPr lang="it-IT" sz="1800" dirty="0">
                <a:latin typeface="Garamond" panose="02020404030301010803" pitchFamily="18" charset="0"/>
              </a:rPr>
              <a:t>E IMPRESE</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23</a:t>
            </a:fld>
            <a:endParaRPr lang="it-IT" dirty="0"/>
          </a:p>
        </p:txBody>
      </p:sp>
      <p:sp>
        <p:nvSpPr>
          <p:cNvPr id="8" name="CasellaDiTesto 7">
            <a:extLst>
              <a:ext uri="{FF2B5EF4-FFF2-40B4-BE49-F238E27FC236}">
                <a16:creationId xmlns:a16="http://schemas.microsoft.com/office/drawing/2014/main" id="{96FE0430-566D-5EB2-13E2-C5E973C551FA}"/>
              </a:ext>
            </a:extLst>
          </p:cNvPr>
          <p:cNvSpPr txBox="1"/>
          <p:nvPr/>
        </p:nvSpPr>
        <p:spPr>
          <a:xfrm>
            <a:off x="362857" y="1089164"/>
            <a:ext cx="11393713" cy="5078313"/>
          </a:xfrm>
          <a:prstGeom prst="rect">
            <a:avLst/>
          </a:prstGeom>
          <a:noFill/>
        </p:spPr>
        <p:txBody>
          <a:bodyPr wrap="square">
            <a:spAutoFit/>
          </a:bodyPr>
          <a:lstStyle/>
          <a:p>
            <a:r>
              <a:rPr lang="it-IT" sz="1800" i="0" u="none" strike="noStrike" baseline="0" dirty="0">
                <a:solidFill>
                  <a:schemeClr val="accent5">
                    <a:lumMod val="50000"/>
                  </a:schemeClr>
                </a:solidFill>
                <a:latin typeface="Cobel"/>
              </a:rPr>
              <a:t>Mitigazione e stabilizzazione dei costi dell’energia </a:t>
            </a:r>
            <a:r>
              <a:rPr lang="it-IT" sz="1800" b="0" i="0" u="none" strike="noStrike" baseline="0" dirty="0">
                <a:solidFill>
                  <a:srgbClr val="000000"/>
                </a:solidFill>
                <a:latin typeface="Cobel"/>
              </a:rPr>
              <a:t>rappresentano per le comunità, le imprese e le famiglie una priorità che necessita di soluzioni concrete e di una visione di medio-lungo periodo</a:t>
            </a:r>
          </a:p>
          <a:p>
            <a:r>
              <a:rPr lang="it-IT" sz="1800" i="0" u="none" strike="noStrike" baseline="0" dirty="0">
                <a:solidFill>
                  <a:schemeClr val="accent5">
                    <a:lumMod val="50000"/>
                  </a:schemeClr>
                </a:solidFill>
                <a:latin typeface="Cobel"/>
              </a:rPr>
              <a:t>Il driver delle CER nel periodo 2022-2023 saranno le imprese</a:t>
            </a:r>
            <a:r>
              <a:rPr lang="it-IT" sz="1800" b="0" i="0" u="none" strike="noStrike" baseline="0" dirty="0">
                <a:solidFill>
                  <a:srgbClr val="000000"/>
                </a:solidFill>
                <a:latin typeface="Cobel"/>
              </a:rPr>
              <a:t>, che potranno «</a:t>
            </a:r>
            <a:r>
              <a:rPr lang="it-IT" sz="1800" b="0" i="1" u="none" strike="noStrike" baseline="0" dirty="0">
                <a:solidFill>
                  <a:srgbClr val="000000"/>
                </a:solidFill>
                <a:latin typeface="Cobel"/>
              </a:rPr>
              <a:t>innescare</a:t>
            </a:r>
            <a:r>
              <a:rPr lang="it-IT" sz="1800" b="0" i="0" u="none" strike="noStrike" baseline="0" dirty="0">
                <a:solidFill>
                  <a:srgbClr val="000000"/>
                </a:solidFill>
                <a:latin typeface="Cobel"/>
              </a:rPr>
              <a:t>» la costituzione di soggetti giuridici e poi cooptare enti locali e imprese. A tale processo di affiancano ovviamente le iniziative promosse da </a:t>
            </a:r>
            <a:r>
              <a:rPr lang="it-IT" sz="1800" i="0" u="none" strike="noStrike" baseline="0" dirty="0">
                <a:solidFill>
                  <a:schemeClr val="accent5">
                    <a:lumMod val="50000"/>
                  </a:schemeClr>
                </a:solidFill>
                <a:latin typeface="Cobel"/>
              </a:rPr>
              <a:t>cittadini e Comuni</a:t>
            </a:r>
            <a:r>
              <a:rPr lang="it-IT" dirty="0">
                <a:solidFill>
                  <a:schemeClr val="accent5">
                    <a:lumMod val="50000"/>
                  </a:schemeClr>
                </a:solidFill>
                <a:latin typeface="Cobel"/>
              </a:rPr>
              <a:t>    </a:t>
            </a:r>
            <a:r>
              <a:rPr lang="it-IT" sz="1800" b="0" i="0" u="none" strike="noStrike" baseline="0" dirty="0">
                <a:solidFill>
                  <a:srgbClr val="000000"/>
                </a:solidFill>
                <a:latin typeface="Cobel"/>
              </a:rPr>
              <a:t>i </a:t>
            </a:r>
            <a:r>
              <a:rPr lang="it-IT" sz="1800" i="0" u="none" strike="noStrike" baseline="0" dirty="0">
                <a:solidFill>
                  <a:schemeClr val="accent5">
                    <a:lumMod val="50000"/>
                  </a:schemeClr>
                </a:solidFill>
                <a:latin typeface="Cobel"/>
              </a:rPr>
              <a:t>contributi a fondo perduto </a:t>
            </a:r>
            <a:r>
              <a:rPr lang="it-IT" sz="1800" b="0" i="0" u="none" strike="noStrike" baseline="0" dirty="0">
                <a:solidFill>
                  <a:srgbClr val="000000"/>
                </a:solidFill>
                <a:latin typeface="Cobel"/>
              </a:rPr>
              <a:t>come complemento strategico.</a:t>
            </a:r>
          </a:p>
          <a:p>
            <a:endParaRPr lang="it-IT" sz="1800" b="0" i="0" u="none" strike="noStrike" baseline="0" dirty="0">
              <a:solidFill>
                <a:srgbClr val="000000"/>
              </a:solidFill>
              <a:latin typeface="Cobel"/>
            </a:endParaRPr>
          </a:p>
          <a:p>
            <a:r>
              <a:rPr lang="it-IT" sz="1800" b="0" i="0" u="none" strike="noStrike" baseline="0" dirty="0">
                <a:solidFill>
                  <a:srgbClr val="000000"/>
                </a:solidFill>
                <a:latin typeface="Cobel"/>
              </a:rPr>
              <a:t>Le </a:t>
            </a:r>
            <a:r>
              <a:rPr lang="it-IT" sz="1800" b="1" i="0" u="none" strike="noStrike" baseline="0" dirty="0">
                <a:solidFill>
                  <a:schemeClr val="accent5">
                    <a:lumMod val="50000"/>
                  </a:schemeClr>
                </a:solidFill>
                <a:latin typeface="Cobel"/>
              </a:rPr>
              <a:t>CER «</a:t>
            </a:r>
            <a:r>
              <a:rPr lang="it-IT" sz="1800" b="1" i="1" u="none" strike="noStrike" baseline="0" dirty="0" err="1">
                <a:solidFill>
                  <a:schemeClr val="accent5">
                    <a:lumMod val="50000"/>
                  </a:schemeClr>
                </a:solidFill>
                <a:latin typeface="Cobel"/>
              </a:rPr>
              <a:t>dicabina</a:t>
            </a:r>
            <a:r>
              <a:rPr lang="it-IT" sz="1800" b="1" i="1" u="none" strike="noStrike" baseline="0" dirty="0">
                <a:solidFill>
                  <a:schemeClr val="accent5">
                    <a:lumMod val="50000"/>
                  </a:schemeClr>
                </a:solidFill>
                <a:latin typeface="Cobel"/>
              </a:rPr>
              <a:t> primaria</a:t>
            </a:r>
            <a:r>
              <a:rPr lang="it-IT" sz="1800" b="1" i="0" u="none" strike="noStrike" baseline="0" dirty="0">
                <a:solidFill>
                  <a:schemeClr val="accent5">
                    <a:lumMod val="50000"/>
                  </a:schemeClr>
                </a:solidFill>
                <a:latin typeface="Cobel"/>
              </a:rPr>
              <a:t>» </a:t>
            </a:r>
            <a:r>
              <a:rPr lang="it-IT" sz="1800" b="0" i="0" u="none" strike="noStrike" baseline="0" dirty="0">
                <a:solidFill>
                  <a:srgbClr val="000000"/>
                </a:solidFill>
                <a:latin typeface="Cobel"/>
              </a:rPr>
              <a:t>(Dlgs199/2021) sono «</a:t>
            </a:r>
            <a:r>
              <a:rPr lang="it-IT" sz="1800" b="0" i="1" u="none" strike="noStrike" baseline="0" dirty="0">
                <a:solidFill>
                  <a:srgbClr val="000000"/>
                </a:solidFill>
                <a:latin typeface="Cobel"/>
              </a:rPr>
              <a:t>grandi</a:t>
            </a:r>
            <a:r>
              <a:rPr lang="it-IT" sz="1800" b="0" i="0" u="none" strike="noStrike" baseline="0" dirty="0">
                <a:solidFill>
                  <a:srgbClr val="000000"/>
                </a:solidFill>
                <a:latin typeface="Cobel"/>
              </a:rPr>
              <a:t>» e consentono un buon ritorno degli investimenti: le </a:t>
            </a:r>
            <a:r>
              <a:rPr lang="it-IT" sz="1800" i="0" u="none" strike="noStrike" baseline="0" dirty="0">
                <a:solidFill>
                  <a:schemeClr val="accent5">
                    <a:lumMod val="50000"/>
                  </a:schemeClr>
                </a:solidFill>
                <a:latin typeface="Cobel"/>
              </a:rPr>
              <a:t>forme giuridiche </a:t>
            </a:r>
            <a:r>
              <a:rPr lang="it-IT" sz="1800" b="0" i="0" u="none" strike="noStrike" baseline="0" dirty="0">
                <a:solidFill>
                  <a:srgbClr val="000000"/>
                </a:solidFill>
                <a:latin typeface="Cobel"/>
              </a:rPr>
              <a:t>sono essenziali per massimizzare i vantaggi della normativa.</a:t>
            </a:r>
          </a:p>
          <a:p>
            <a:endParaRPr lang="it-IT" sz="1800" b="0" i="0" u="none" strike="noStrike" baseline="0" dirty="0">
              <a:solidFill>
                <a:srgbClr val="000000"/>
              </a:solidFill>
              <a:latin typeface="Cobel"/>
            </a:endParaRPr>
          </a:p>
          <a:p>
            <a:r>
              <a:rPr lang="it-IT" sz="1800" b="0" i="0" u="none" strike="noStrike" baseline="0" dirty="0">
                <a:solidFill>
                  <a:srgbClr val="000000"/>
                </a:solidFill>
                <a:latin typeface="Cobel"/>
              </a:rPr>
              <a:t>Le CER permettono di costruire </a:t>
            </a:r>
            <a:r>
              <a:rPr lang="it-IT" sz="1800" b="1" i="0" u="none" strike="noStrike" baseline="0" dirty="0">
                <a:solidFill>
                  <a:schemeClr val="accent5">
                    <a:lumMod val="50000"/>
                  </a:schemeClr>
                </a:solidFill>
                <a:latin typeface="Cobel"/>
              </a:rPr>
              <a:t>meccanismi sistemici di governance energetica territoriale </a:t>
            </a:r>
            <a:r>
              <a:rPr lang="it-IT" sz="1800" b="0" i="0" u="none" strike="noStrike" baseline="0" dirty="0">
                <a:solidFill>
                  <a:srgbClr val="000000"/>
                </a:solidFill>
                <a:latin typeface="Cobel"/>
              </a:rPr>
              <a:t>per:</a:t>
            </a:r>
          </a:p>
          <a:p>
            <a:pPr marL="285750" indent="-285750">
              <a:buFont typeface="Arial" panose="020B0604020202020204" pitchFamily="34" charset="0"/>
              <a:buChar char="•"/>
            </a:pPr>
            <a:r>
              <a:rPr lang="it-IT" sz="1800" b="0" i="0" u="none" strike="noStrike" baseline="0" dirty="0">
                <a:solidFill>
                  <a:srgbClr val="000000"/>
                </a:solidFill>
                <a:latin typeface="Cobel"/>
              </a:rPr>
              <a:t>Assicurare la regia della </a:t>
            </a:r>
            <a:r>
              <a:rPr lang="it-IT" sz="1800" i="0" u="none" strike="noStrike" baseline="0" dirty="0">
                <a:solidFill>
                  <a:schemeClr val="accent5">
                    <a:lumMod val="50000"/>
                  </a:schemeClr>
                </a:solidFill>
                <a:latin typeface="Cobel"/>
              </a:rPr>
              <a:t>pianificazione di nuovi impianti </a:t>
            </a:r>
            <a:r>
              <a:rPr lang="it-IT" sz="1800" b="0" i="0" u="none" strike="noStrike" baseline="0" dirty="0">
                <a:solidFill>
                  <a:srgbClr val="000000"/>
                </a:solidFill>
                <a:latin typeface="Cobel"/>
              </a:rPr>
              <a:t>di produzione di energia rinnovabile: bisogni di autoconsumo «</a:t>
            </a:r>
            <a:r>
              <a:rPr lang="it-IT" sz="1800" b="0" i="1" u="none" strike="noStrike" baseline="0" dirty="0">
                <a:solidFill>
                  <a:srgbClr val="000000"/>
                </a:solidFill>
                <a:latin typeface="Cobel"/>
              </a:rPr>
              <a:t>fisico</a:t>
            </a:r>
            <a:r>
              <a:rPr lang="it-IT" sz="1800" b="0" i="0" u="none" strike="noStrike" baseline="0" dirty="0">
                <a:solidFill>
                  <a:srgbClr val="000000"/>
                </a:solidFill>
                <a:latin typeface="Cobel"/>
              </a:rPr>
              <a:t>» (impianti per coprire i bisogni di ogni azienda) + produzione aggiuntiva da condividere con i soci della CER (imprese, cittadini, </a:t>
            </a:r>
            <a:r>
              <a:rPr lang="it-IT" sz="1800" b="0" i="0" u="none" strike="noStrike" baseline="0" dirty="0" err="1">
                <a:solidFill>
                  <a:srgbClr val="000000"/>
                </a:solidFill>
                <a:latin typeface="Cobel"/>
              </a:rPr>
              <a:t>entilocale</a:t>
            </a:r>
            <a:r>
              <a:rPr lang="it-IT" sz="1800" b="0" i="0" u="none" strike="noStrike" baseline="0" dirty="0">
                <a:solidFill>
                  <a:srgbClr val="000000"/>
                </a:solidFill>
                <a:latin typeface="Cobel"/>
              </a:rPr>
              <a:t>), con </a:t>
            </a:r>
            <a:r>
              <a:rPr lang="it-IT" sz="1800" i="0" u="none" strike="noStrike" baseline="0" dirty="0">
                <a:solidFill>
                  <a:schemeClr val="accent5">
                    <a:lumMod val="50000"/>
                  </a:schemeClr>
                </a:solidFill>
                <a:latin typeface="Cobel"/>
              </a:rPr>
              <a:t>economie di scala</a:t>
            </a:r>
            <a:endParaRPr lang="it-IT" dirty="0">
              <a:solidFill>
                <a:schemeClr val="accent5">
                  <a:lumMod val="50000"/>
                </a:schemeClr>
              </a:solidFill>
              <a:latin typeface="Cobel"/>
            </a:endParaRPr>
          </a:p>
          <a:p>
            <a:pPr marL="285750" indent="-285750">
              <a:buFont typeface="Arial" panose="020B0604020202020204" pitchFamily="34" charset="0"/>
              <a:buChar char="•"/>
            </a:pPr>
            <a:r>
              <a:rPr lang="it-IT" sz="1800" i="0" u="none" strike="noStrike" baseline="0" dirty="0">
                <a:solidFill>
                  <a:schemeClr val="accent5">
                    <a:lumMod val="50000"/>
                  </a:schemeClr>
                </a:solidFill>
                <a:latin typeface="Cobel"/>
              </a:rPr>
              <a:t>Aumentare il peso contrattuale di enti del terzo settore, enti locali e imprese</a:t>
            </a:r>
            <a:r>
              <a:rPr lang="it-IT" sz="1800" b="1" i="0" u="none" strike="noStrike" baseline="0" dirty="0">
                <a:solidFill>
                  <a:srgbClr val="006FC0"/>
                </a:solidFill>
                <a:latin typeface="Cobel"/>
              </a:rPr>
              <a:t> </a:t>
            </a:r>
            <a:r>
              <a:rPr lang="it-IT" sz="1800" b="0" i="0" u="none" strike="noStrike" baseline="0" dirty="0">
                <a:solidFill>
                  <a:srgbClr val="000000"/>
                </a:solidFill>
                <a:latin typeface="Cobel"/>
              </a:rPr>
              <a:t>(se con gioco di squadra) nell’interlocuzione </a:t>
            </a:r>
            <a:r>
              <a:rPr lang="it-IT" sz="1800" b="0" i="0" u="none" strike="noStrike" baseline="0" dirty="0" err="1">
                <a:solidFill>
                  <a:srgbClr val="000000"/>
                </a:solidFill>
                <a:latin typeface="Cobel"/>
              </a:rPr>
              <a:t>coninvestitori</a:t>
            </a:r>
            <a:endParaRPr lang="it-IT" sz="1800" b="0" i="0" u="none" strike="noStrike" baseline="0" dirty="0">
              <a:solidFill>
                <a:srgbClr val="000000"/>
              </a:solidFill>
              <a:latin typeface="Cobel"/>
            </a:endParaRPr>
          </a:p>
          <a:p>
            <a:endParaRPr lang="it-IT" sz="1800" b="0" i="0" u="none" strike="noStrike" baseline="0" dirty="0">
              <a:solidFill>
                <a:srgbClr val="000000"/>
              </a:solidFill>
              <a:latin typeface="Cobel"/>
            </a:endParaRPr>
          </a:p>
          <a:p>
            <a:r>
              <a:rPr lang="it-IT" sz="1800" b="0" i="0" u="none" strike="noStrike" baseline="0" dirty="0">
                <a:solidFill>
                  <a:srgbClr val="000000"/>
                </a:solidFill>
                <a:latin typeface="Cobel"/>
              </a:rPr>
              <a:t>E’ necessario attivare meccanismi efficaci di </a:t>
            </a:r>
            <a:r>
              <a:rPr lang="it-IT" sz="1800" i="1" u="none" strike="noStrike" baseline="0" dirty="0">
                <a:solidFill>
                  <a:schemeClr val="accent5">
                    <a:lumMod val="50000"/>
                  </a:schemeClr>
                </a:solidFill>
                <a:latin typeface="Cobel"/>
              </a:rPr>
              <a:t>clustering </a:t>
            </a:r>
            <a:r>
              <a:rPr lang="it-IT" sz="1800" i="0" u="none" strike="noStrike" baseline="0" dirty="0">
                <a:solidFill>
                  <a:schemeClr val="accent5">
                    <a:lumMod val="50000"/>
                  </a:schemeClr>
                </a:solidFill>
                <a:latin typeface="Cobel"/>
              </a:rPr>
              <a:t>e gestione di più CER </a:t>
            </a:r>
            <a:r>
              <a:rPr lang="it-IT" sz="1800" b="0" i="0" u="none" strike="noStrike" baseline="0" dirty="0">
                <a:solidFill>
                  <a:srgbClr val="000000"/>
                </a:solidFill>
                <a:latin typeface="Cobel"/>
              </a:rPr>
              <a:t>(approccio «</a:t>
            </a:r>
            <a:r>
              <a:rPr lang="it-IT" sz="1800" b="1" i="1" u="none" strike="noStrike" baseline="0" dirty="0">
                <a:solidFill>
                  <a:schemeClr val="accent5">
                    <a:lumMod val="50000"/>
                  </a:schemeClr>
                </a:solidFill>
                <a:latin typeface="Cobel"/>
              </a:rPr>
              <a:t>CET</a:t>
            </a:r>
            <a:r>
              <a:rPr lang="it-IT" sz="1800" b="0" i="0" u="none" strike="noStrike" baseline="0" dirty="0">
                <a:solidFill>
                  <a:srgbClr val="000000"/>
                </a:solidFill>
                <a:latin typeface="Cobel"/>
              </a:rPr>
              <a:t>»)</a:t>
            </a:r>
          </a:p>
          <a:p>
            <a:r>
              <a:rPr lang="it-IT" sz="1800" b="0" i="0" u="none" strike="noStrike" baseline="0" dirty="0">
                <a:solidFill>
                  <a:srgbClr val="000000"/>
                </a:solidFill>
                <a:latin typeface="Cobel"/>
              </a:rPr>
              <a:t>La </a:t>
            </a:r>
            <a:r>
              <a:rPr lang="it-IT" sz="1800" i="0" u="none" strike="noStrike" baseline="0" dirty="0">
                <a:solidFill>
                  <a:schemeClr val="accent5">
                    <a:lumMod val="50000"/>
                  </a:schemeClr>
                </a:solidFill>
                <a:latin typeface="Cobel"/>
              </a:rPr>
              <a:t>Sinergia fra Comuni e imprese </a:t>
            </a:r>
            <a:r>
              <a:rPr lang="it-IT" sz="1800" b="0" i="0" u="none" strike="noStrike" baseline="0" dirty="0">
                <a:solidFill>
                  <a:srgbClr val="000000"/>
                </a:solidFill>
                <a:latin typeface="Cobel"/>
              </a:rPr>
              <a:t>è fondamentale e servono sinergie operative (es. «</a:t>
            </a:r>
            <a:r>
              <a:rPr lang="it-IT" sz="1800" b="0" i="1" u="none" strike="noStrike" baseline="0" dirty="0">
                <a:solidFill>
                  <a:srgbClr val="000000"/>
                </a:solidFill>
                <a:latin typeface="Cobel"/>
              </a:rPr>
              <a:t>Magliano &amp;Friends </a:t>
            </a:r>
            <a:r>
              <a:rPr lang="it-IT" sz="1800" b="0" i="0" u="none" strike="noStrike" baseline="0" dirty="0">
                <a:solidFill>
                  <a:srgbClr val="000000"/>
                </a:solidFill>
                <a:latin typeface="Cobel"/>
              </a:rPr>
              <a:t>»e </a:t>
            </a:r>
            <a:r>
              <a:rPr lang="it-IT" sz="1800" b="0" i="0" u="none" strike="noStrike" baseline="0" dirty="0" err="1">
                <a:solidFill>
                  <a:srgbClr val="000000"/>
                </a:solidFill>
                <a:latin typeface="Cobel"/>
              </a:rPr>
              <a:t>GoCER</a:t>
            </a:r>
            <a:r>
              <a:rPr lang="it-IT" sz="1800" b="0" i="0" u="none" strike="noStrike" baseline="0" dirty="0">
                <a:solidFill>
                  <a:srgbClr val="000000"/>
                </a:solidFill>
                <a:latin typeface="Cobel"/>
              </a:rPr>
              <a:t>).</a:t>
            </a:r>
          </a:p>
        </p:txBody>
      </p:sp>
    </p:spTree>
    <p:extLst>
      <p:ext uri="{BB962C8B-B14F-4D97-AF65-F5344CB8AC3E}">
        <p14:creationId xmlns:p14="http://schemas.microsoft.com/office/powerpoint/2010/main" val="159724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a:latin typeface="Garamond" panose="02020404030301010803" pitchFamily="18" charset="0"/>
              </a:rPr>
              <a:t>CONCETTI FONDAMENTALI</a:t>
            </a:r>
            <a:endParaRPr lang="it-IT" sz="1800" dirty="0">
              <a:latin typeface="Garamond" panose="02020404030301010803" pitchFamily="18" charset="0"/>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24</a:t>
            </a:fld>
            <a:endParaRPr lang="it-IT" dirty="0"/>
          </a:p>
        </p:txBody>
      </p:sp>
      <p:sp>
        <p:nvSpPr>
          <p:cNvPr id="8" name="CasellaDiTesto 7">
            <a:extLst>
              <a:ext uri="{FF2B5EF4-FFF2-40B4-BE49-F238E27FC236}">
                <a16:creationId xmlns:a16="http://schemas.microsoft.com/office/drawing/2014/main" id="{96FE0430-566D-5EB2-13E2-C5E973C551FA}"/>
              </a:ext>
            </a:extLst>
          </p:cNvPr>
          <p:cNvSpPr txBox="1"/>
          <p:nvPr/>
        </p:nvSpPr>
        <p:spPr>
          <a:xfrm>
            <a:off x="362857" y="1089164"/>
            <a:ext cx="11393713" cy="4524315"/>
          </a:xfrm>
          <a:prstGeom prst="rect">
            <a:avLst/>
          </a:prstGeom>
          <a:noFill/>
        </p:spPr>
        <p:txBody>
          <a:bodyPr wrap="square">
            <a:spAutoFit/>
          </a:bodyPr>
          <a:lstStyle/>
          <a:p>
            <a:r>
              <a:rPr lang="it-IT" b="0" dirty="0">
                <a:solidFill>
                  <a:schemeClr val="accent5">
                    <a:lumMod val="50000"/>
                  </a:schemeClr>
                </a:solidFill>
                <a:latin typeface="Cobel"/>
              </a:rPr>
              <a:t>DAL 2024 NON SARA’ PIU’ ATTIVO IL SERVIZIO DI SCAMBIO SUL POSTO, L’ENERGIA IN ECCESSO NON AUTOCONSUMATA VERRA’ VENDUTA AI PREZZI MINIMI GARANTITI O AL PREZZO MEDIO ZONALE.</a:t>
            </a:r>
          </a:p>
          <a:p>
            <a:endParaRPr lang="it-IT" sz="1800" i="0" u="none" strike="noStrike" baseline="0" dirty="0">
              <a:solidFill>
                <a:schemeClr val="accent5">
                  <a:lumMod val="50000"/>
                </a:schemeClr>
              </a:solidFill>
              <a:latin typeface="Cobel"/>
            </a:endParaRPr>
          </a:p>
          <a:p>
            <a:r>
              <a:rPr lang="it-IT" b="0" dirty="0">
                <a:solidFill>
                  <a:schemeClr val="accent5">
                    <a:lumMod val="50000"/>
                  </a:schemeClr>
                </a:solidFill>
                <a:latin typeface="Cobel"/>
              </a:rPr>
              <a:t>TALE SCELTA NORMATIVA E’ DETTATA DALLA VOLONTA’ DI SPINGERE </a:t>
            </a:r>
            <a:r>
              <a:rPr lang="it-IT" dirty="0">
                <a:solidFill>
                  <a:schemeClr val="accent5">
                    <a:lumMod val="50000"/>
                  </a:schemeClr>
                </a:solidFill>
                <a:latin typeface="Cobel"/>
              </a:rPr>
              <a:t>GLI IMPAINTI A DOTARSI DI BATTERIE DI ACCUMULO O PARTECIPARE ALLE COMUNITA’ ENERGETICHE.</a:t>
            </a:r>
          </a:p>
          <a:p>
            <a:endParaRPr lang="it-IT" sz="1800" b="0" i="0" u="none" strike="noStrike" baseline="0" dirty="0">
              <a:solidFill>
                <a:schemeClr val="accent5">
                  <a:lumMod val="50000"/>
                </a:schemeClr>
              </a:solidFill>
              <a:latin typeface="Cobel"/>
            </a:endParaRPr>
          </a:p>
          <a:p>
            <a:r>
              <a:rPr lang="it-IT" dirty="0">
                <a:solidFill>
                  <a:schemeClr val="accent5">
                    <a:lumMod val="50000"/>
                  </a:schemeClr>
                </a:solidFill>
                <a:latin typeface="Cobel"/>
              </a:rPr>
              <a:t>IL FUTURO DELLA PRODUZIONE DIFFUSA DI ENERGIA NON POTRA’ PRESCINDERE DALLA PARTECIPAZIONE AD UNA CER</a:t>
            </a:r>
            <a:endParaRPr lang="it-IT" sz="1800" b="0" i="0" u="none" strike="noStrike" baseline="0" dirty="0">
              <a:solidFill>
                <a:srgbClr val="000000"/>
              </a:solidFill>
              <a:latin typeface="Cobel"/>
            </a:endParaRPr>
          </a:p>
          <a:p>
            <a:endParaRPr lang="it-IT" sz="1800" b="0" i="0" u="none" strike="noStrike" baseline="0" dirty="0">
              <a:solidFill>
                <a:srgbClr val="000000"/>
              </a:solidFill>
              <a:latin typeface="Cobel"/>
            </a:endParaRPr>
          </a:p>
          <a:p>
            <a:pPr algn="just"/>
            <a:r>
              <a:rPr lang="it-IT" dirty="0">
                <a:solidFill>
                  <a:schemeClr val="accent5">
                    <a:lumMod val="50000"/>
                  </a:schemeClr>
                </a:solidFill>
                <a:latin typeface="Cobel"/>
              </a:rPr>
              <a:t>Il Comune si propone come soggetto aggregatore, si fa carico delle procedure amministrative, fa promozione sul territorio, e assegna risorse economiche per la pianificazione, programmazione e realizzazione della CER.</a:t>
            </a:r>
          </a:p>
          <a:p>
            <a:pPr algn="just"/>
            <a:r>
              <a:rPr lang="it-IT" dirty="0">
                <a:solidFill>
                  <a:schemeClr val="accent5">
                    <a:lumMod val="50000"/>
                  </a:schemeClr>
                </a:solidFill>
                <a:latin typeface="Cobel"/>
              </a:rPr>
              <a:t>Il Comune assumerà il ruolo di consumatore-produttore (</a:t>
            </a:r>
            <a:r>
              <a:rPr lang="it-IT" dirty="0" err="1">
                <a:solidFill>
                  <a:schemeClr val="accent5">
                    <a:lumMod val="50000"/>
                  </a:schemeClr>
                </a:solidFill>
                <a:latin typeface="Cobel"/>
              </a:rPr>
              <a:t>prosumer</a:t>
            </a:r>
            <a:r>
              <a:rPr lang="it-IT" dirty="0">
                <a:solidFill>
                  <a:schemeClr val="accent5">
                    <a:lumMod val="50000"/>
                  </a:schemeClr>
                </a:solidFill>
                <a:latin typeface="Cobel"/>
              </a:rPr>
              <a:t>) all’interno della CER con uno o più impianti installati su superfici di edifici o pertinenze di edifici pubblici comunali. Per l’aggregazione della domanda, il Comune potrà, ad esempio, attrarre verso la CER cittadini, PMI, o enti del terzo settore che avranno il ruolo di consumatori.</a:t>
            </a:r>
          </a:p>
          <a:p>
            <a:pPr algn="just"/>
            <a:r>
              <a:rPr lang="it-IT" dirty="0">
                <a:solidFill>
                  <a:schemeClr val="accent5">
                    <a:lumMod val="50000"/>
                  </a:schemeClr>
                </a:solidFill>
                <a:latin typeface="Cobel"/>
              </a:rPr>
              <a:t>Non è tuttavia escluso che alcuno dei membri aggregati sia a sua volta consumatore/produttore.</a:t>
            </a:r>
          </a:p>
          <a:p>
            <a:pPr algn="just"/>
            <a:r>
              <a:rPr lang="it-IT" dirty="0">
                <a:solidFill>
                  <a:schemeClr val="accent5">
                    <a:lumMod val="50000"/>
                  </a:schemeClr>
                </a:solidFill>
                <a:latin typeface="Cobel"/>
              </a:rPr>
              <a:t>Inoltre, potranno esserci anche produttori esterni, i quali mettono a disposizione della CER impianti (o, in alcuni casi, anche solo superfici utili per realizzare impianti). </a:t>
            </a:r>
          </a:p>
        </p:txBody>
      </p:sp>
    </p:spTree>
    <p:extLst>
      <p:ext uri="{BB962C8B-B14F-4D97-AF65-F5344CB8AC3E}">
        <p14:creationId xmlns:p14="http://schemas.microsoft.com/office/powerpoint/2010/main" val="413383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a:latin typeface="Garamond" panose="02020404030301010803" pitchFamily="18" charset="0"/>
              </a:rPr>
              <a:t>CONCETTI FONDAMENTALI</a:t>
            </a:r>
            <a:endParaRPr lang="it-IT" sz="1800" dirty="0">
              <a:latin typeface="Garamond" panose="02020404030301010803" pitchFamily="18" charset="0"/>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25</a:t>
            </a:fld>
            <a:endParaRPr lang="it-IT" dirty="0"/>
          </a:p>
        </p:txBody>
      </p:sp>
      <p:sp>
        <p:nvSpPr>
          <p:cNvPr id="8" name="CasellaDiTesto 7">
            <a:extLst>
              <a:ext uri="{FF2B5EF4-FFF2-40B4-BE49-F238E27FC236}">
                <a16:creationId xmlns:a16="http://schemas.microsoft.com/office/drawing/2014/main" id="{96FE0430-566D-5EB2-13E2-C5E973C551FA}"/>
              </a:ext>
            </a:extLst>
          </p:cNvPr>
          <p:cNvSpPr txBox="1"/>
          <p:nvPr/>
        </p:nvSpPr>
        <p:spPr>
          <a:xfrm>
            <a:off x="399143" y="1279043"/>
            <a:ext cx="11393713" cy="4770537"/>
          </a:xfrm>
          <a:prstGeom prst="rect">
            <a:avLst/>
          </a:prstGeom>
          <a:noFill/>
        </p:spPr>
        <p:txBody>
          <a:bodyPr wrap="square">
            <a:spAutoFit/>
          </a:bodyPr>
          <a:lstStyle/>
          <a:p>
            <a:r>
              <a:rPr lang="it-IT" sz="1600" b="0" i="0" u="none" strike="noStrike" baseline="0" dirty="0">
                <a:solidFill>
                  <a:srgbClr val="000000"/>
                </a:solidFill>
                <a:latin typeface="Arial" panose="020B0604020202020204" pitchFamily="34" charset="0"/>
              </a:rPr>
              <a:t>Per </a:t>
            </a:r>
            <a:r>
              <a:rPr lang="it-IT" sz="1600" b="1" i="0" u="none" strike="noStrike" baseline="0" dirty="0">
                <a:solidFill>
                  <a:srgbClr val="000000"/>
                </a:solidFill>
                <a:latin typeface="Arial" panose="020B0604020202020204" pitchFamily="34" charset="0"/>
              </a:rPr>
              <a:t>costruire una comunità di energia rinnovabile, a livello operativo </a:t>
            </a:r>
            <a:r>
              <a:rPr lang="it-IT" sz="1600" b="0" i="0" u="none" strike="noStrike" baseline="0" dirty="0">
                <a:solidFill>
                  <a:srgbClr val="000000"/>
                </a:solidFill>
                <a:latin typeface="Arial" panose="020B0604020202020204" pitchFamily="34" charset="0"/>
              </a:rPr>
              <a:t>i passi sono riassumibili come segue: </a:t>
            </a:r>
          </a:p>
          <a:p>
            <a:r>
              <a:rPr lang="it-IT" sz="1600" b="0" i="0" u="none" strike="noStrike" baseline="0" dirty="0">
                <a:solidFill>
                  <a:srgbClr val="000000"/>
                </a:solidFill>
                <a:latin typeface="Wingdings" panose="05000000000000000000" pitchFamily="2" charset="2"/>
              </a:rPr>
              <a:t> </a:t>
            </a:r>
            <a:r>
              <a:rPr lang="it-IT" sz="1600" b="0" i="1" u="none" strike="noStrike" baseline="0" dirty="0">
                <a:solidFill>
                  <a:srgbClr val="000000"/>
                </a:solidFill>
                <a:latin typeface="Arial" panose="020B0604020202020204" pitchFamily="34" charset="0"/>
              </a:rPr>
              <a:t>pianificazione </a:t>
            </a:r>
            <a:r>
              <a:rPr lang="it-IT" sz="1600" b="0" i="0" u="none" strike="noStrike" baseline="0" dirty="0">
                <a:solidFill>
                  <a:srgbClr val="000000"/>
                </a:solidFill>
                <a:latin typeface="Arial" panose="020B0604020202020204" pitchFamily="34" charset="0"/>
              </a:rPr>
              <a:t>- sviluppo di un’analisi costi/benefici (analisi preliminare di fattibilità), individuazione dei benefici ambientali, economici e sociali attesi (per i membri e per il territorio in cui opera), definizione dell'assetto giuridico, identificazione degli attori da coinvolgere e dei rispettivi ruoli all’interno della CER; </a:t>
            </a:r>
          </a:p>
          <a:p>
            <a:r>
              <a:rPr lang="it-IT" sz="1600" b="0" i="0" u="none" strike="noStrike" baseline="0" dirty="0">
                <a:solidFill>
                  <a:srgbClr val="000000"/>
                </a:solidFill>
                <a:latin typeface="Wingdings" panose="05000000000000000000" pitchFamily="2" charset="2"/>
              </a:rPr>
              <a:t> </a:t>
            </a:r>
            <a:r>
              <a:rPr lang="it-IT" sz="1600" b="0" i="1" u="none" strike="noStrike" baseline="0" dirty="0">
                <a:solidFill>
                  <a:srgbClr val="000000"/>
                </a:solidFill>
                <a:latin typeface="Arial" panose="020B0604020202020204" pitchFamily="34" charset="0"/>
              </a:rPr>
              <a:t>programmazione - </a:t>
            </a:r>
            <a:r>
              <a:rPr lang="it-IT" sz="1600" b="0" i="0" u="none" strike="noStrike" baseline="0" dirty="0">
                <a:solidFill>
                  <a:srgbClr val="000000"/>
                </a:solidFill>
                <a:latin typeface="Arial" panose="020B0604020202020204" pitchFamily="34" charset="0"/>
              </a:rPr>
              <a:t>individuazione delle risorse economiche e definizione della governance ovvero del complesso di regole che presidieranno la gestione della comunità. In questa fase è opportuno identificare eventuali barriere amministrative e soluzioni per la loro rimozione, nonché l’individuazione della possibile platea di utenti da aggregare come membri della comunità (devono essere afferenti alla stessa cabina primaria6); </a:t>
            </a:r>
          </a:p>
          <a:p>
            <a:r>
              <a:rPr lang="it-IT" sz="1600" b="0" i="0" u="none" strike="noStrike" baseline="0" dirty="0">
                <a:solidFill>
                  <a:srgbClr val="000000"/>
                </a:solidFill>
                <a:latin typeface="Wingdings" panose="05000000000000000000" pitchFamily="2" charset="2"/>
              </a:rPr>
              <a:t> </a:t>
            </a:r>
            <a:r>
              <a:rPr lang="it-IT" sz="1600" b="0" i="1" u="none" strike="noStrike" baseline="0" dirty="0">
                <a:solidFill>
                  <a:srgbClr val="000000"/>
                </a:solidFill>
                <a:latin typeface="Arial" panose="020B0604020202020204" pitchFamily="34" charset="0"/>
              </a:rPr>
              <a:t>progettazione - </a:t>
            </a:r>
            <a:r>
              <a:rPr lang="it-IT" sz="1600" b="0" i="0" u="none" strike="noStrike" baseline="0" dirty="0">
                <a:solidFill>
                  <a:srgbClr val="000000"/>
                </a:solidFill>
                <a:latin typeface="Arial" panose="020B0604020202020204" pitchFamily="34" charset="0"/>
              </a:rPr>
              <a:t>in linea con l’analisi preliminare svolta nella pianificazione, prevede un approfondimento puntuale, su base oraria ove possibile, dei consumi di energia dei membri potenziali e la definizione (capacità e ubicazione) degli impianti da FER da installare sul territorio; </a:t>
            </a:r>
          </a:p>
          <a:p>
            <a:r>
              <a:rPr lang="it-IT" sz="1600" b="0" i="0" u="none" strike="noStrike" baseline="0" dirty="0">
                <a:solidFill>
                  <a:srgbClr val="000000"/>
                </a:solidFill>
                <a:latin typeface="Wingdings" panose="05000000000000000000" pitchFamily="2" charset="2"/>
              </a:rPr>
              <a:t> </a:t>
            </a:r>
            <a:r>
              <a:rPr lang="it-IT" sz="1600" b="0" i="1" u="none" strike="noStrike" baseline="0" dirty="0">
                <a:solidFill>
                  <a:srgbClr val="000000"/>
                </a:solidFill>
                <a:latin typeface="Arial" panose="020B0604020202020204" pitchFamily="34" charset="0"/>
              </a:rPr>
              <a:t>realizzazione </a:t>
            </a:r>
            <a:r>
              <a:rPr lang="it-IT" sz="1600" b="0" i="0" u="none" strike="noStrike" baseline="0" dirty="0">
                <a:solidFill>
                  <a:srgbClr val="000000"/>
                </a:solidFill>
                <a:latin typeface="Arial" panose="020B0604020202020204" pitchFamily="34" charset="0"/>
              </a:rPr>
              <a:t>- prevede la richiesta di autorizzazione per la posa degli impianti e l’installazione degli stessi ed eventuali loro ausiliari, nonché la creazione del soggetto giuridico definito in fase di pianificazione; </a:t>
            </a:r>
          </a:p>
          <a:p>
            <a:r>
              <a:rPr lang="it-IT" sz="1600" b="0" i="0" u="none" strike="noStrike" baseline="0" dirty="0">
                <a:solidFill>
                  <a:srgbClr val="000000"/>
                </a:solidFill>
                <a:latin typeface="Wingdings" panose="05000000000000000000" pitchFamily="2" charset="2"/>
              </a:rPr>
              <a:t> </a:t>
            </a:r>
            <a:r>
              <a:rPr lang="it-IT" sz="1600" b="0" i="1" u="none" strike="noStrike" baseline="0" dirty="0">
                <a:solidFill>
                  <a:srgbClr val="000000"/>
                </a:solidFill>
                <a:latin typeface="Arial" panose="020B0604020202020204" pitchFamily="34" charset="0"/>
              </a:rPr>
              <a:t>gestione </a:t>
            </a:r>
            <a:r>
              <a:rPr lang="it-IT" sz="1600" b="0" i="0" u="none" strike="noStrike" baseline="0" dirty="0">
                <a:solidFill>
                  <a:srgbClr val="000000"/>
                </a:solidFill>
                <a:latin typeface="Arial" panose="020B0604020202020204" pitchFamily="34" charset="0"/>
              </a:rPr>
              <a:t>- la CER richiede una gestione amministrativa (per la gestione dei soci ed eventuali adesioni/recessi dei medesimi), una gestione finanziaria (previa definizione delle regole interne di riparto dei proventi), una gestione tecnica per la conduzione/manutenzione degli impianti e una gestione energetica. Quest’ultima deve comprendere il monitoraggio - almeno su base oraria - dei flussi energetici (prelievi degli utenti membri e produzione degli impianti FER), l’eventuale ottimizzazione dei flussi energetici attraverso l’adeguamento della domanda/offerta di energia della FER, l’installazione di sistemi di accumulo e l’incentivazione (interna) di sistemi di </a:t>
            </a:r>
            <a:r>
              <a:rPr lang="it-IT" sz="1600" b="0" i="1" u="none" strike="noStrike" baseline="0" dirty="0">
                <a:solidFill>
                  <a:srgbClr val="000000"/>
                </a:solidFill>
                <a:latin typeface="Arial" panose="020B0604020202020204" pitchFamily="34" charset="0"/>
              </a:rPr>
              <a:t>demand side management. </a:t>
            </a:r>
            <a:endParaRPr lang="it-IT" sz="16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99119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a:latin typeface="Garamond" panose="02020404030301010803" pitchFamily="18" charset="0"/>
              </a:rPr>
              <a:t>CONCETTI FONDAMENTALI</a:t>
            </a:r>
            <a:endParaRPr lang="it-IT" sz="1800" dirty="0">
              <a:latin typeface="Garamond" panose="02020404030301010803" pitchFamily="18" charset="0"/>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26</a:t>
            </a:fld>
            <a:endParaRPr lang="it-IT" dirty="0"/>
          </a:p>
        </p:txBody>
      </p:sp>
      <p:sp>
        <p:nvSpPr>
          <p:cNvPr id="8" name="CasellaDiTesto 7">
            <a:extLst>
              <a:ext uri="{FF2B5EF4-FFF2-40B4-BE49-F238E27FC236}">
                <a16:creationId xmlns:a16="http://schemas.microsoft.com/office/drawing/2014/main" id="{96FE0430-566D-5EB2-13E2-C5E973C551FA}"/>
              </a:ext>
            </a:extLst>
          </p:cNvPr>
          <p:cNvSpPr txBox="1"/>
          <p:nvPr/>
        </p:nvSpPr>
        <p:spPr>
          <a:xfrm>
            <a:off x="653803" y="1166842"/>
            <a:ext cx="11393713" cy="4524315"/>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Di seguito viene inoltre riportata una breve </a:t>
            </a:r>
            <a:r>
              <a:rPr lang="it-IT" sz="1800" b="1" i="0" u="none" strike="noStrike" baseline="0" dirty="0">
                <a:solidFill>
                  <a:srgbClr val="000000"/>
                </a:solidFill>
                <a:latin typeface="Arial" panose="020B0604020202020204" pitchFamily="34" charset="0"/>
              </a:rPr>
              <a:t>checklist utile alla costituzione di una CER</a:t>
            </a:r>
            <a:r>
              <a:rPr lang="it-IT" sz="1800" b="0" i="0" u="none" strike="noStrike" baseline="0" dirty="0">
                <a:solidFill>
                  <a:srgbClr val="000000"/>
                </a:solidFill>
                <a:latin typeface="Arial" panose="020B0604020202020204" pitchFamily="34" charset="0"/>
              </a:rPr>
              <a:t>: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verificare tramite il distributore di energia locale </a:t>
            </a:r>
            <a:r>
              <a:rPr lang="it-IT" sz="1800" b="1" i="0" u="none" strike="noStrike" baseline="0" dirty="0">
                <a:solidFill>
                  <a:srgbClr val="000000"/>
                </a:solidFill>
                <a:latin typeface="Arial" panose="020B0604020202020204" pitchFamily="34" charset="0"/>
              </a:rPr>
              <a:t>l’appartenenza dei membri alla stessa cabina primaria</a:t>
            </a:r>
            <a:r>
              <a:rPr lang="it-IT" sz="1800" b="0" i="0" u="none" strike="noStrike" baseline="0" dirty="0">
                <a:solidFill>
                  <a:srgbClr val="000000"/>
                </a:solidFill>
                <a:latin typeface="Arial" panose="020B0604020202020204" pitchFamily="34" charset="0"/>
              </a:rPr>
              <a:t>;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aggregarsi approvando uno </a:t>
            </a:r>
            <a:r>
              <a:rPr lang="it-IT" sz="1800" b="1" i="0" u="none" strike="noStrike" baseline="0" dirty="0">
                <a:solidFill>
                  <a:srgbClr val="000000"/>
                </a:solidFill>
                <a:latin typeface="Arial" panose="020B0604020202020204" pitchFamily="34" charset="0"/>
              </a:rPr>
              <a:t>statuto e regole di riparto </a:t>
            </a:r>
            <a:r>
              <a:rPr lang="it-IT" sz="1800" b="0" i="0" u="none" strike="noStrike" baseline="0" dirty="0">
                <a:solidFill>
                  <a:srgbClr val="000000"/>
                </a:solidFill>
                <a:latin typeface="Arial" panose="020B0604020202020204" pitchFamily="34" charset="0"/>
              </a:rPr>
              <a:t>in cui vengano esplicitati obiettivi ambientali, economici e sociali, regole di gestione e i criteri per la ripartizione tra i membri dei benefici derivanti dagli incentivi;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avere </a:t>
            </a:r>
            <a:r>
              <a:rPr lang="it-IT" sz="1800" b="1" i="0" u="none" strike="noStrike" baseline="0" dirty="0">
                <a:solidFill>
                  <a:srgbClr val="000000"/>
                </a:solidFill>
                <a:latin typeface="Arial" panose="020B0604020202020204" pitchFamily="34" charset="0"/>
              </a:rPr>
              <a:t>disponibilità di impianti FER </a:t>
            </a:r>
            <a:r>
              <a:rPr lang="it-IT" sz="1800" b="0" i="0" u="none" strike="noStrike" baseline="0" dirty="0">
                <a:solidFill>
                  <a:srgbClr val="000000"/>
                </a:solidFill>
                <a:latin typeface="Arial" panose="020B0604020202020204" pitchFamily="34" charset="0"/>
              </a:rPr>
              <a:t>(almeno uno);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Istruire la </a:t>
            </a:r>
            <a:r>
              <a:rPr lang="it-IT" sz="1800" b="1" i="0" u="none" strike="noStrike" baseline="0" dirty="0">
                <a:solidFill>
                  <a:srgbClr val="000000"/>
                </a:solidFill>
                <a:latin typeface="Arial" panose="020B0604020202020204" pitchFamily="34" charset="0"/>
              </a:rPr>
              <a:t>pratica sul portale GSE </a:t>
            </a:r>
            <a:r>
              <a:rPr lang="it-IT" sz="1800" b="0" i="0" u="none" strike="noStrike" baseline="0" dirty="0">
                <a:solidFill>
                  <a:srgbClr val="000000"/>
                </a:solidFill>
                <a:latin typeface="Arial" panose="020B0604020202020204" pitchFamily="34" charset="0"/>
              </a:rPr>
              <a:t>per richiedere la registrazione della CER. </a:t>
            </a:r>
          </a:p>
          <a:p>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In particolare, </a:t>
            </a:r>
            <a:r>
              <a:rPr lang="it-IT" sz="1800" b="1" i="0" u="none" strike="noStrike" baseline="0" dirty="0">
                <a:solidFill>
                  <a:srgbClr val="000000"/>
                </a:solidFill>
                <a:latin typeface="Arial" panose="020B0604020202020204" pitchFamily="34" charset="0"/>
              </a:rPr>
              <a:t>al GSE occorre fornire</a:t>
            </a:r>
            <a:r>
              <a:rPr lang="it-IT" sz="1800" b="0" i="0" u="none" strike="noStrike" baseline="0" dirty="0">
                <a:solidFill>
                  <a:srgbClr val="000000"/>
                </a:solidFill>
                <a:latin typeface="Arial" panose="020B0604020202020204" pitchFamily="34" charset="0"/>
              </a:rPr>
              <a:t>: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Il mandato da parte di tutti i membri alla CER per l’'accesso agli incentivi;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Statuto della comunità;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Soggetti che aderiscono alla configurazione (clienti finali e produttori) e relativo identificativo del punto di connessione (POD);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Dichiarazione sulla non esistenza di incentivi non compatibili; </a:t>
            </a:r>
          </a:p>
          <a:p>
            <a:r>
              <a:rPr lang="it-IT" sz="1800" b="0" i="0" u="none" strike="noStrike" baseline="0" dirty="0">
                <a:solidFill>
                  <a:srgbClr val="000000"/>
                </a:solidFill>
                <a:latin typeface="Wingdings" panose="05000000000000000000" pitchFamily="2" charset="2"/>
              </a:rPr>
              <a:t> </a:t>
            </a:r>
            <a:r>
              <a:rPr lang="it-IT" sz="1800" b="0" i="0" u="none" strike="noStrike" baseline="0" dirty="0">
                <a:solidFill>
                  <a:srgbClr val="000000"/>
                </a:solidFill>
                <a:latin typeface="Arial" panose="020B0604020202020204" pitchFamily="34" charset="0"/>
              </a:rPr>
              <a:t>Dichiarazione che gli impianti rispettano i requisiti richiesti per la comunità. </a:t>
            </a:r>
          </a:p>
        </p:txBody>
      </p:sp>
    </p:spTree>
    <p:extLst>
      <p:ext uri="{BB962C8B-B14F-4D97-AF65-F5344CB8AC3E}">
        <p14:creationId xmlns:p14="http://schemas.microsoft.com/office/powerpoint/2010/main" val="386334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a:latin typeface="Garamond" panose="02020404030301010803" pitchFamily="18" charset="0"/>
              </a:rPr>
              <a:t>CONCETTI FONDAMENTALI</a:t>
            </a:r>
            <a:endParaRPr lang="it-IT" sz="1800" dirty="0">
              <a:latin typeface="Garamond" panose="02020404030301010803" pitchFamily="18" charset="0"/>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27</a:t>
            </a:fld>
            <a:endParaRPr lang="it-IT" dirty="0"/>
          </a:p>
        </p:txBody>
      </p:sp>
      <p:sp>
        <p:nvSpPr>
          <p:cNvPr id="8" name="CasellaDiTesto 7">
            <a:extLst>
              <a:ext uri="{FF2B5EF4-FFF2-40B4-BE49-F238E27FC236}">
                <a16:creationId xmlns:a16="http://schemas.microsoft.com/office/drawing/2014/main" id="{96FE0430-566D-5EB2-13E2-C5E973C551FA}"/>
              </a:ext>
            </a:extLst>
          </p:cNvPr>
          <p:cNvSpPr txBox="1"/>
          <p:nvPr/>
        </p:nvSpPr>
        <p:spPr>
          <a:xfrm>
            <a:off x="653803" y="1166842"/>
            <a:ext cx="11393713" cy="2585323"/>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Il singolo cittadino, o utente domestico coinvolto, può partecipare ad una CER sia in qualità di </a:t>
            </a:r>
            <a:r>
              <a:rPr lang="it-IT" sz="1800" b="1" i="0" u="none" strike="noStrike" baseline="0" dirty="0">
                <a:solidFill>
                  <a:srgbClr val="000000"/>
                </a:solidFill>
                <a:latin typeface="Arial" panose="020B0604020202020204" pitchFamily="34" charset="0"/>
              </a:rPr>
              <a:t>consumatore (</a:t>
            </a:r>
            <a:r>
              <a:rPr lang="it-IT" sz="1800" b="1" i="1" u="none" strike="noStrike" baseline="0" dirty="0">
                <a:solidFill>
                  <a:srgbClr val="000000"/>
                </a:solidFill>
                <a:latin typeface="Arial" panose="020B0604020202020204" pitchFamily="34" charset="0"/>
              </a:rPr>
              <a:t>consumer</a:t>
            </a:r>
            <a:r>
              <a:rPr lang="it-IT" sz="1800" b="1" i="0" u="none" strike="noStrike" baseline="0" dirty="0">
                <a:solidFill>
                  <a:srgbClr val="000000"/>
                </a:solidFill>
                <a:latin typeface="Arial" panose="020B0604020202020204" pitchFamily="34" charset="0"/>
              </a:rPr>
              <a:t>)</a:t>
            </a:r>
            <a:r>
              <a:rPr lang="it-IT" sz="1800" b="0" i="0" u="none" strike="noStrike" baseline="0" dirty="0">
                <a:solidFill>
                  <a:srgbClr val="000000"/>
                </a:solidFill>
                <a:latin typeface="Arial" panose="020B0604020202020204" pitchFamily="34" charset="0"/>
              </a:rPr>
              <a:t>, che di </a:t>
            </a:r>
            <a:r>
              <a:rPr lang="it-IT" sz="1800" b="1" i="0" u="none" strike="noStrike" baseline="0" dirty="0">
                <a:solidFill>
                  <a:srgbClr val="000000"/>
                </a:solidFill>
                <a:latin typeface="Arial" panose="020B0604020202020204" pitchFamily="34" charset="0"/>
              </a:rPr>
              <a:t>consumatore-produttore (</a:t>
            </a:r>
            <a:r>
              <a:rPr lang="it-IT" sz="1800" b="1" i="1" u="none" strike="noStrike" baseline="0" dirty="0" err="1">
                <a:solidFill>
                  <a:srgbClr val="000000"/>
                </a:solidFill>
                <a:latin typeface="Arial" panose="020B0604020202020204" pitchFamily="34" charset="0"/>
              </a:rPr>
              <a:t>prosumer</a:t>
            </a:r>
            <a:r>
              <a:rPr lang="it-IT" sz="1800" b="1" i="0" u="none" strike="noStrike" baseline="0" dirty="0">
                <a:solidFill>
                  <a:srgbClr val="000000"/>
                </a:solidFill>
                <a:latin typeface="Arial" panose="020B0604020202020204" pitchFamily="34" charset="0"/>
              </a:rPr>
              <a:t>). </a:t>
            </a:r>
            <a:r>
              <a:rPr lang="it-IT" sz="1800" b="0" i="0" u="none" strike="noStrike" baseline="0" dirty="0">
                <a:solidFill>
                  <a:srgbClr val="000000"/>
                </a:solidFill>
                <a:latin typeface="Arial" panose="020B0604020202020204" pitchFamily="34" charset="0"/>
              </a:rPr>
              <a:t>Nel primo caso, il cittadino è titolare di punto di connessione in prelievo (POD) all’interno della cabina primaria in cui opera la CER. Aderisce allo statuto della CER, e in questo modo espone i propri consumi verso la stessa, che rilevano ai fini della quantificazione oraria dell’energia condivisa. In questo modo, il cittadino membro della CER contribuisce alla generazione di proventi e potrà godere di parti di essi. Il piano di riparto dei proventi tra i membri della CER, con distinzione tra consumatori e consumatori-produttori, non è stabilito dalla legislazione e sarà un </a:t>
            </a:r>
            <a:r>
              <a:rPr lang="it-IT" sz="1800" b="1" i="0" u="none" strike="noStrike" baseline="0" dirty="0">
                <a:solidFill>
                  <a:srgbClr val="000000"/>
                </a:solidFill>
                <a:latin typeface="Arial" panose="020B0604020202020204" pitchFamily="34" charset="0"/>
              </a:rPr>
              <a:t>accordo di diritto privato tra i membri stessi della CER </a:t>
            </a:r>
            <a:r>
              <a:rPr lang="it-IT" sz="1800" b="0" i="0" u="none" strike="noStrike" baseline="0" dirty="0">
                <a:solidFill>
                  <a:srgbClr val="000000"/>
                </a:solidFill>
                <a:latin typeface="Arial" panose="020B0604020202020204" pitchFamily="34" charset="0"/>
              </a:rPr>
              <a:t>stipulato in attuazione di quanto previsto dallo statuto</a:t>
            </a:r>
            <a:r>
              <a:rPr lang="it-IT" sz="1800" b="1" i="0" u="none" strike="noStrike" baseline="0" dirty="0">
                <a:solidFill>
                  <a:srgbClr val="000000"/>
                </a:solidFill>
                <a:latin typeface="Arial" panose="020B0604020202020204" pitchFamily="34" charset="0"/>
              </a:rPr>
              <a:t>. </a:t>
            </a:r>
            <a:endParaRPr lang="it-IT" sz="1800" b="0" i="0" u="none" strike="noStrike" baseline="0" dirty="0">
              <a:solidFill>
                <a:srgbClr val="000000"/>
              </a:solidFill>
              <a:latin typeface="Arial" panose="020B0604020202020204" pitchFamily="34" charset="0"/>
            </a:endParaRPr>
          </a:p>
        </p:txBody>
      </p:sp>
      <p:sp>
        <p:nvSpPr>
          <p:cNvPr id="2" name="CasellaDiTesto 1">
            <a:extLst>
              <a:ext uri="{FF2B5EF4-FFF2-40B4-BE49-F238E27FC236}">
                <a16:creationId xmlns:a16="http://schemas.microsoft.com/office/drawing/2014/main" id="{22EACE2D-E9AF-A89D-A773-F19BAEE4FC76}"/>
              </a:ext>
            </a:extLst>
          </p:cNvPr>
          <p:cNvSpPr txBox="1"/>
          <p:nvPr/>
        </p:nvSpPr>
        <p:spPr>
          <a:xfrm>
            <a:off x="653803" y="3936832"/>
            <a:ext cx="11393713" cy="1754326"/>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A livello comunitario, la CER deve sostanzialmente definire il </a:t>
            </a:r>
            <a:r>
              <a:rPr lang="it-IT" sz="1800" b="1" i="0" u="none" strike="noStrike" baseline="0" dirty="0">
                <a:solidFill>
                  <a:srgbClr val="000000"/>
                </a:solidFill>
                <a:latin typeface="Arial" panose="020B0604020202020204" pitchFamily="34" charset="0"/>
              </a:rPr>
              <a:t>modello organizzativo-giuridico (governance), un piano economico finanziario, le regole di riparto dei proventi, le azioni di comunicazione e promozione sul territorio. </a:t>
            </a:r>
            <a:endParaRPr lang="it-IT" sz="1800" b="0" i="0" u="none" strike="noStrike" baseline="0" dirty="0">
              <a:solidFill>
                <a:srgbClr val="000000"/>
              </a:solidFill>
              <a:latin typeface="Arial" panose="020B0604020202020204" pitchFamily="34" charset="0"/>
            </a:endParaRPr>
          </a:p>
          <a:p>
            <a:r>
              <a:rPr lang="it-IT" sz="1800" b="0" i="0" u="none" strike="noStrike" baseline="0" dirty="0">
                <a:solidFill>
                  <a:srgbClr val="000000"/>
                </a:solidFill>
                <a:latin typeface="Arial" panose="020B0604020202020204" pitchFamily="34" charset="0"/>
              </a:rPr>
              <a:t>La definizione del modello organizzativo è la fase più delicata, che richiede l’identificazione di attori e ruoli all’interno e all’esterno della CER. </a:t>
            </a:r>
          </a:p>
        </p:txBody>
      </p:sp>
    </p:spTree>
    <p:extLst>
      <p:ext uri="{BB962C8B-B14F-4D97-AF65-F5344CB8AC3E}">
        <p14:creationId xmlns:p14="http://schemas.microsoft.com/office/powerpoint/2010/main" val="412707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a:latin typeface="Garamond" panose="02020404030301010803" pitchFamily="18" charset="0"/>
              </a:rPr>
              <a:t>CONCETTI FONDAMENTALI</a:t>
            </a:r>
            <a:endParaRPr lang="it-IT" sz="1800" dirty="0">
              <a:latin typeface="Garamond" panose="02020404030301010803" pitchFamily="18" charset="0"/>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28</a:t>
            </a:fld>
            <a:endParaRPr lang="it-IT" dirty="0"/>
          </a:p>
        </p:txBody>
      </p:sp>
      <p:sp>
        <p:nvSpPr>
          <p:cNvPr id="8" name="CasellaDiTesto 7">
            <a:extLst>
              <a:ext uri="{FF2B5EF4-FFF2-40B4-BE49-F238E27FC236}">
                <a16:creationId xmlns:a16="http://schemas.microsoft.com/office/drawing/2014/main" id="{96FE0430-566D-5EB2-13E2-C5E973C551FA}"/>
              </a:ext>
            </a:extLst>
          </p:cNvPr>
          <p:cNvSpPr txBox="1"/>
          <p:nvPr/>
        </p:nvSpPr>
        <p:spPr>
          <a:xfrm>
            <a:off x="653803" y="1166842"/>
            <a:ext cx="11393713" cy="4801314"/>
          </a:xfrm>
          <a:prstGeom prst="rect">
            <a:avLst/>
          </a:prstGeom>
          <a:noFill/>
        </p:spPr>
        <p:txBody>
          <a:bodyPr wrap="square">
            <a:spAutoFit/>
          </a:bodyPr>
          <a:lstStyle/>
          <a:p>
            <a:endParaRPr lang="it-IT" sz="18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Arial" panose="020B0604020202020204" pitchFamily="34" charset="0"/>
              </a:rPr>
              <a:t>Si possono quindi individuare 4 ruoli per gli attori coinvolti nell’organizzazione e funzionamento di una CER: </a:t>
            </a:r>
          </a:p>
          <a:p>
            <a:r>
              <a:rPr lang="it-IT" sz="1600" b="0" i="0" u="none" strike="noStrike" baseline="0" dirty="0">
                <a:solidFill>
                  <a:srgbClr val="000000"/>
                </a:solidFill>
                <a:latin typeface="Wingdings" panose="05000000000000000000" pitchFamily="2" charset="2"/>
              </a:rPr>
              <a:t> </a:t>
            </a:r>
            <a:r>
              <a:rPr lang="it-IT" sz="1600" b="1" i="0" u="none" strike="noStrike" baseline="0" dirty="0">
                <a:solidFill>
                  <a:srgbClr val="000000"/>
                </a:solidFill>
                <a:latin typeface="Arial" panose="020B0604020202020204" pitchFamily="34" charset="0"/>
              </a:rPr>
              <a:t>consumatore (membro della CER); </a:t>
            </a:r>
            <a:endParaRPr lang="it-IT" sz="16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Wingdings" panose="05000000000000000000" pitchFamily="2" charset="2"/>
              </a:rPr>
              <a:t> </a:t>
            </a:r>
            <a:r>
              <a:rPr lang="it-IT" sz="1600" b="1" i="0" u="none" strike="noStrike" baseline="0" dirty="0">
                <a:solidFill>
                  <a:srgbClr val="000000"/>
                </a:solidFill>
                <a:latin typeface="Arial" panose="020B0604020202020204" pitchFamily="34" charset="0"/>
              </a:rPr>
              <a:t>consumatore-produttore (membro della CER); </a:t>
            </a:r>
            <a:endParaRPr lang="it-IT" sz="16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Wingdings" panose="05000000000000000000" pitchFamily="2" charset="2"/>
              </a:rPr>
              <a:t> </a:t>
            </a:r>
            <a:r>
              <a:rPr lang="it-IT" sz="1600" b="1" i="0" u="none" strike="noStrike" baseline="0" dirty="0">
                <a:solidFill>
                  <a:srgbClr val="000000"/>
                </a:solidFill>
                <a:latin typeface="Arial" panose="020B0604020202020204" pitchFamily="34" charset="0"/>
              </a:rPr>
              <a:t>produttore esterno (non membro della CER); </a:t>
            </a:r>
            <a:endParaRPr lang="it-IT" sz="16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Wingdings" panose="05000000000000000000" pitchFamily="2" charset="2"/>
              </a:rPr>
              <a:t> </a:t>
            </a:r>
            <a:r>
              <a:rPr lang="it-IT" sz="1600" b="1" i="0" u="none" strike="noStrike" baseline="0" dirty="0">
                <a:solidFill>
                  <a:srgbClr val="000000"/>
                </a:solidFill>
                <a:latin typeface="Arial" panose="020B0604020202020204" pitchFamily="34" charset="0"/>
              </a:rPr>
              <a:t>entità esterna che mette a disposizione impianti o superfici (spazi) a beneficio della CER (non membro della CER). </a:t>
            </a:r>
            <a:endParaRPr lang="it-IT" sz="1600" b="0" i="0" u="none" strike="noStrike" baseline="0" dirty="0">
              <a:solidFill>
                <a:srgbClr val="000000"/>
              </a:solidFill>
              <a:latin typeface="Arial" panose="020B0604020202020204" pitchFamily="34" charset="0"/>
            </a:endParaRPr>
          </a:p>
          <a:p>
            <a:endParaRPr lang="it-IT" sz="16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Arial" panose="020B0604020202020204" pitchFamily="34" charset="0"/>
              </a:rPr>
              <a:t>Tutti i soggetti elegibili ad essere membri di una CER, così come attori esterni (non elegibili) possono assumere tutti o alcuni dei ruoli sopra elencati. </a:t>
            </a:r>
          </a:p>
          <a:p>
            <a:r>
              <a:rPr lang="it-IT" sz="1600" b="0" i="0" u="none" strike="noStrike" baseline="0" dirty="0">
                <a:solidFill>
                  <a:srgbClr val="000000"/>
                </a:solidFill>
                <a:latin typeface="Arial" panose="020B0604020202020204" pitchFamily="34" charset="0"/>
              </a:rPr>
              <a:t>Si possono poi coinvolgere ulteriori soggetti, tipicamente esterni alla CER, come fornitori di servizi: </a:t>
            </a:r>
          </a:p>
          <a:p>
            <a:r>
              <a:rPr lang="it-IT" sz="1600" b="0" i="0" u="none" strike="noStrike" baseline="0" dirty="0">
                <a:solidFill>
                  <a:srgbClr val="000000"/>
                </a:solidFill>
                <a:latin typeface="Wingdings" panose="05000000000000000000" pitchFamily="2" charset="2"/>
              </a:rPr>
              <a:t> </a:t>
            </a:r>
            <a:r>
              <a:rPr lang="it-IT" sz="1600" b="0" i="0" u="none" strike="noStrike" baseline="0" dirty="0">
                <a:solidFill>
                  <a:srgbClr val="000000"/>
                </a:solidFill>
                <a:latin typeface="Arial" panose="020B0604020202020204" pitchFamily="34" charset="0"/>
              </a:rPr>
              <a:t>per </a:t>
            </a:r>
            <a:r>
              <a:rPr lang="it-IT" sz="1600" b="1" i="0" u="none" strike="noStrike" baseline="0" dirty="0">
                <a:solidFill>
                  <a:srgbClr val="000000"/>
                </a:solidFill>
                <a:latin typeface="Arial" panose="020B0604020202020204" pitchFamily="34" charset="0"/>
              </a:rPr>
              <a:t>l’installazione e la manutenzione degli impianti </a:t>
            </a:r>
            <a:r>
              <a:rPr lang="it-IT" sz="1600" b="0" i="0" u="none" strike="noStrike" baseline="0" dirty="0">
                <a:solidFill>
                  <a:srgbClr val="000000"/>
                </a:solidFill>
                <a:latin typeface="Arial" panose="020B0604020202020204" pitchFamily="34" charset="0"/>
              </a:rPr>
              <a:t>FER della CER; </a:t>
            </a:r>
          </a:p>
          <a:p>
            <a:r>
              <a:rPr lang="it-IT" sz="1600" b="0" i="0" u="none" strike="noStrike" baseline="0" dirty="0">
                <a:solidFill>
                  <a:srgbClr val="000000"/>
                </a:solidFill>
                <a:latin typeface="Wingdings" panose="05000000000000000000" pitchFamily="2" charset="2"/>
              </a:rPr>
              <a:t> </a:t>
            </a:r>
            <a:r>
              <a:rPr lang="it-IT" sz="1600" b="0" i="0" u="none" strike="noStrike" baseline="0" dirty="0">
                <a:solidFill>
                  <a:srgbClr val="000000"/>
                </a:solidFill>
                <a:latin typeface="Arial" panose="020B0604020202020204" pitchFamily="34" charset="0"/>
              </a:rPr>
              <a:t>per </a:t>
            </a:r>
            <a:r>
              <a:rPr lang="it-IT" sz="1600" b="1" i="0" u="none" strike="noStrike" baseline="0" dirty="0">
                <a:solidFill>
                  <a:srgbClr val="000000"/>
                </a:solidFill>
                <a:latin typeface="Arial" panose="020B0604020202020204" pitchFamily="34" charset="0"/>
              </a:rPr>
              <a:t>la gestione e il monitoraggio della CER. </a:t>
            </a:r>
            <a:endParaRPr lang="it-IT" sz="1600" b="0" i="0" u="none" strike="noStrike" baseline="0" dirty="0">
              <a:solidFill>
                <a:srgbClr val="000000"/>
              </a:solidFill>
              <a:latin typeface="Arial" panose="020B0604020202020204" pitchFamily="34" charset="0"/>
            </a:endParaRPr>
          </a:p>
          <a:p>
            <a:endParaRPr lang="it-IT" sz="1600" b="0" i="0" u="none" strike="noStrike" baseline="0" dirty="0">
              <a:solidFill>
                <a:srgbClr val="000000"/>
              </a:solidFill>
              <a:latin typeface="Arial" panose="020B0604020202020204" pitchFamily="34" charset="0"/>
            </a:endParaRPr>
          </a:p>
          <a:p>
            <a:r>
              <a:rPr lang="it-IT" sz="1600" b="0" i="0" u="none" strike="noStrike" baseline="0" dirty="0">
                <a:solidFill>
                  <a:srgbClr val="000000"/>
                </a:solidFill>
                <a:latin typeface="Arial" panose="020B0604020202020204" pitchFamily="34" charset="0"/>
              </a:rPr>
              <a:t>É importante sottolineare che la CER dovrà possedere impianti di produzione di proprietà, o anche solo averne la disponibilità tramite produttori e/o proprietari terzi, così che l’energia prodotta possa essere condivisa tra i suoi membri. Il ruolo di finanziatore, proprietario o produttore può infatti essere in capo ad un soggetto esterno alla CER. Si ricorda infine che la proprietà di un impianto FER non implica il ruolo di produttore. Quest’ultimo corrisponde con il titolare dell’officina elettrica. </a:t>
            </a:r>
          </a:p>
        </p:txBody>
      </p:sp>
    </p:spTree>
    <p:extLst>
      <p:ext uri="{BB962C8B-B14F-4D97-AF65-F5344CB8AC3E}">
        <p14:creationId xmlns:p14="http://schemas.microsoft.com/office/powerpoint/2010/main" val="243744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2025687" y="331576"/>
            <a:ext cx="8258627" cy="640698"/>
          </a:xfrm>
        </p:spPr>
        <p:txBody>
          <a:bodyPr rtlCol="0"/>
          <a:lstStyle/>
          <a:p>
            <a:pPr rtl="0"/>
            <a:r>
              <a:rPr lang="it-IT" sz="1800" b="1" dirty="0">
                <a:latin typeface="Garamond" panose="02020404030301010803" pitchFamily="18" charset="0"/>
              </a:rPr>
              <a:t>CONCETTI FONDAMENTALI</a:t>
            </a:r>
            <a:endParaRPr lang="it-IT" sz="1800" dirty="0">
              <a:latin typeface="Garamond" panose="02020404030301010803" pitchFamily="18" charset="0"/>
            </a:endParaRP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29</a:t>
            </a:fld>
            <a:endParaRPr lang="it-IT" dirty="0"/>
          </a:p>
        </p:txBody>
      </p:sp>
      <p:pic>
        <p:nvPicPr>
          <p:cNvPr id="4" name="Immagine 3">
            <a:extLst>
              <a:ext uri="{FF2B5EF4-FFF2-40B4-BE49-F238E27FC236}">
                <a16:creationId xmlns:a16="http://schemas.microsoft.com/office/drawing/2014/main" id="{15346065-2610-836C-3F43-419B2F2BD923}"/>
              </a:ext>
            </a:extLst>
          </p:cNvPr>
          <p:cNvPicPr>
            <a:picLocks noChangeAspect="1"/>
          </p:cNvPicPr>
          <p:nvPr/>
        </p:nvPicPr>
        <p:blipFill>
          <a:blip r:embed="rId3"/>
          <a:stretch>
            <a:fillRect/>
          </a:stretch>
        </p:blipFill>
        <p:spPr>
          <a:xfrm>
            <a:off x="667216" y="1497589"/>
            <a:ext cx="10620394" cy="4446011"/>
          </a:xfrm>
          <a:prstGeom prst="rect">
            <a:avLst/>
          </a:prstGeom>
        </p:spPr>
      </p:pic>
    </p:spTree>
    <p:extLst>
      <p:ext uri="{BB962C8B-B14F-4D97-AF65-F5344CB8AC3E}">
        <p14:creationId xmlns:p14="http://schemas.microsoft.com/office/powerpoint/2010/main" val="36261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a:extLst>
              <a:ext uri="{FF2B5EF4-FFF2-40B4-BE49-F238E27FC236}">
                <a16:creationId xmlns:a16="http://schemas.microsoft.com/office/drawing/2014/main" id="{CB9395A7-22AF-DD1C-A331-B16173141C3A}"/>
              </a:ext>
            </a:extLst>
          </p:cNvPr>
          <p:cNvSpPr>
            <a:spLocks noGrp="1"/>
          </p:cNvSpPr>
          <p:nvPr>
            <p:ph type="dt" sz="half" idx="2"/>
          </p:nvPr>
        </p:nvSpPr>
        <p:spPr/>
        <p:txBody>
          <a:bodyPr/>
          <a:lstStyle/>
          <a:p>
            <a:r>
              <a:rPr lang="it-IT"/>
              <a:t>2022</a:t>
            </a:r>
            <a:endParaRPr lang="it-IT" dirty="0"/>
          </a:p>
        </p:txBody>
      </p:sp>
      <p:sp>
        <p:nvSpPr>
          <p:cNvPr id="9" name="Segnaposto piè di pagina 8">
            <a:extLst>
              <a:ext uri="{FF2B5EF4-FFF2-40B4-BE49-F238E27FC236}">
                <a16:creationId xmlns:a16="http://schemas.microsoft.com/office/drawing/2014/main" id="{16912C21-CF17-F49E-C8BA-A1BB3AA68F50}"/>
              </a:ext>
            </a:extLst>
          </p:cNvPr>
          <p:cNvSpPr>
            <a:spLocks noGrp="1"/>
          </p:cNvSpPr>
          <p:nvPr>
            <p:ph type="ftr" sz="quarter" idx="3"/>
          </p:nvPr>
        </p:nvSpPr>
        <p:spPr/>
        <p:txBody>
          <a:bodyPr/>
          <a:lstStyle/>
          <a:p>
            <a:pPr rtl="0"/>
            <a:r>
              <a:rPr lang="it-IT" noProof="0"/>
              <a:t>Presentazione</a:t>
            </a:r>
          </a:p>
        </p:txBody>
      </p:sp>
      <p:sp>
        <p:nvSpPr>
          <p:cNvPr id="10" name="Segnaposto numero diapositiva 9">
            <a:extLst>
              <a:ext uri="{FF2B5EF4-FFF2-40B4-BE49-F238E27FC236}">
                <a16:creationId xmlns:a16="http://schemas.microsoft.com/office/drawing/2014/main" id="{DFF5EBB7-B644-999C-3184-ED8197F68C61}"/>
              </a:ext>
            </a:extLst>
          </p:cNvPr>
          <p:cNvSpPr>
            <a:spLocks noGrp="1"/>
          </p:cNvSpPr>
          <p:nvPr>
            <p:ph type="sldNum" sz="quarter" idx="4"/>
          </p:nvPr>
        </p:nvSpPr>
        <p:spPr/>
        <p:txBody>
          <a:bodyPr/>
          <a:lstStyle/>
          <a:p>
            <a:pPr rtl="0"/>
            <a:fld id="{EA87306C-81BA-4795-A5CA-9392456A8C1E}" type="slidenum">
              <a:rPr lang="it-IT" noProof="0" smtClean="0"/>
              <a:pPr rtl="0"/>
              <a:t>3</a:t>
            </a:fld>
            <a:endParaRPr lang="it-IT" noProof="0"/>
          </a:p>
        </p:txBody>
      </p:sp>
      <p:sp>
        <p:nvSpPr>
          <p:cNvPr id="12" name="Segnaposto testo 6">
            <a:extLst>
              <a:ext uri="{FF2B5EF4-FFF2-40B4-BE49-F238E27FC236}">
                <a16:creationId xmlns:a16="http://schemas.microsoft.com/office/drawing/2014/main" id="{6FBB0B3D-432B-23D1-ABFE-560C66FA8357}"/>
              </a:ext>
            </a:extLst>
          </p:cNvPr>
          <p:cNvSpPr txBox="1">
            <a:spLocks/>
          </p:cNvSpPr>
          <p:nvPr/>
        </p:nvSpPr>
        <p:spPr>
          <a:xfrm>
            <a:off x="558344" y="1978556"/>
            <a:ext cx="4413478" cy="1108601"/>
          </a:xfrm>
          <a:prstGeom prst="rect">
            <a:avLst/>
          </a:prstGeom>
        </p:spPr>
        <p:txBody>
          <a:bodyPr rtlCol="0" anchor="ctr">
            <a:normAutofit/>
          </a:bodyPr>
          <a:lstStyle>
            <a:lvl1pPr marL="0" indent="0" algn="l" defTabSz="914400" rtl="0" eaLnBrk="1" latinLnBrk="0" hangingPunct="1">
              <a:lnSpc>
                <a:spcPct val="125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ts val="1000"/>
              </a:spcBef>
            </a:pPr>
            <a:r>
              <a:rPr lang="it-IT" sz="1400" kern="1200" cap="all" spc="100" baseline="0" dirty="0">
                <a:solidFill>
                  <a:schemeClr val="accent5">
                    <a:lumMod val="50000"/>
                  </a:schemeClr>
                </a:solidFill>
                <a:latin typeface="Garamond" panose="02020404030301010803" pitchFamily="18" charset="0"/>
              </a:rPr>
              <a:t>PER AUTOPRODURRE E FORNIRE ENERGIA RINNOVABILE A PREZZI ACCESSIBILI AI PROPRI MEMBRI</a:t>
            </a:r>
          </a:p>
        </p:txBody>
      </p:sp>
      <p:sp>
        <p:nvSpPr>
          <p:cNvPr id="13" name="Segnaposto testo 60">
            <a:extLst>
              <a:ext uri="{FF2B5EF4-FFF2-40B4-BE49-F238E27FC236}">
                <a16:creationId xmlns:a16="http://schemas.microsoft.com/office/drawing/2014/main" id="{1C603DD1-FD64-9135-ECD5-FB2D0DE4AFB2}"/>
              </a:ext>
            </a:extLst>
          </p:cNvPr>
          <p:cNvSpPr txBox="1">
            <a:spLocks/>
          </p:cNvSpPr>
          <p:nvPr/>
        </p:nvSpPr>
        <p:spPr>
          <a:xfrm>
            <a:off x="640666" y="3429000"/>
            <a:ext cx="4331156" cy="2143456"/>
          </a:xfrm>
          <a:prstGeom prst="rect">
            <a:avLst/>
          </a:prstGeom>
        </p:spPr>
        <p:txBody>
          <a:bodyPr rtlCol="0" anchor="t">
            <a:normAutofit/>
          </a:bodyPr>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90000"/>
              </a:lnSpc>
              <a:spcAft>
                <a:spcPts val="600"/>
              </a:spcAft>
            </a:pPr>
            <a:r>
              <a:rPr lang="it-IT" sz="1400" i="0" u="none" strike="noStrike" kern="1200" cap="none" spc="100" baseline="0" dirty="0">
                <a:latin typeface="Garamond" panose="02020404030301010803" pitchFamily="18" charset="0"/>
              </a:rPr>
              <a:t>PRINCIPI DELLA COMUNITÀ ENERGETICA:</a:t>
            </a:r>
          </a:p>
          <a:p>
            <a:pPr algn="l">
              <a:lnSpc>
                <a:spcPct val="90000"/>
              </a:lnSpc>
              <a:spcAft>
                <a:spcPts val="600"/>
              </a:spcAft>
            </a:pPr>
            <a:endParaRPr lang="it-IT" sz="1400" i="0" u="none" strike="noStrike" kern="1200" cap="none" spc="100" baseline="0" dirty="0">
              <a:latin typeface="+mn-lt"/>
              <a:ea typeface="+mn-ea"/>
              <a:cs typeface="+mn-cs"/>
            </a:endParaRPr>
          </a:p>
          <a:p>
            <a:pPr algn="l">
              <a:lnSpc>
                <a:spcPct val="90000"/>
              </a:lnSpc>
              <a:spcAft>
                <a:spcPts val="600"/>
              </a:spcAft>
            </a:pPr>
            <a:r>
              <a:rPr lang="it-IT" sz="1400" i="0" u="none" strike="noStrike" kern="1200" cap="none" spc="100" baseline="0" dirty="0">
                <a:latin typeface="Cobel"/>
              </a:rPr>
              <a:t>•decentramento e localizzazione della produzione energetica</a:t>
            </a:r>
          </a:p>
          <a:p>
            <a:pPr algn="l">
              <a:lnSpc>
                <a:spcPct val="90000"/>
              </a:lnSpc>
              <a:spcAft>
                <a:spcPts val="600"/>
              </a:spcAft>
            </a:pPr>
            <a:r>
              <a:rPr lang="it-IT" sz="1400" i="0" u="none" strike="noStrike" kern="1200" cap="none" spc="100" baseline="0" dirty="0">
                <a:latin typeface="Cobel"/>
              </a:rPr>
              <a:t>•coinvolgimento di cittadini, attività commerciali, imprese e altre realtà del territorio</a:t>
            </a:r>
          </a:p>
          <a:p>
            <a:pPr algn="l">
              <a:lnSpc>
                <a:spcPct val="90000"/>
              </a:lnSpc>
              <a:spcAft>
                <a:spcPts val="600"/>
              </a:spcAft>
            </a:pPr>
            <a:r>
              <a:rPr lang="it-IT" sz="1400" i="0" u="none" strike="noStrike" kern="1200" cap="none" spc="100" baseline="0" dirty="0">
                <a:latin typeface="Cobel"/>
              </a:rPr>
              <a:t>•consumo e scambio di energia in un’ottica di autoconsumo e collaborazione </a:t>
            </a:r>
          </a:p>
          <a:p>
            <a:pPr algn="l">
              <a:lnSpc>
                <a:spcPct val="90000"/>
              </a:lnSpc>
              <a:spcAft>
                <a:spcPts val="600"/>
              </a:spcAft>
            </a:pPr>
            <a:endParaRPr lang="it-IT" sz="1400" b="0" i="0" u="none" strike="noStrike" kern="1200" cap="none" spc="100" baseline="0" dirty="0">
              <a:latin typeface="+mn-lt"/>
              <a:ea typeface="+mn-ea"/>
              <a:cs typeface="+mn-cs"/>
            </a:endParaRPr>
          </a:p>
        </p:txBody>
      </p:sp>
      <p:pic>
        <p:nvPicPr>
          <p:cNvPr id="14" name="Immagine 13" descr="Immagine che contiene testo, cielo, esterni, nuvole&#10;&#10;Descrizione generata automaticamente">
            <a:extLst>
              <a:ext uri="{FF2B5EF4-FFF2-40B4-BE49-F238E27FC236}">
                <a16:creationId xmlns:a16="http://schemas.microsoft.com/office/drawing/2014/main" id="{9BFE4ECA-6F5A-EAF6-73A0-C18C3E521985}"/>
              </a:ext>
            </a:extLst>
          </p:cNvPr>
          <p:cNvPicPr>
            <a:picLocks noChangeAspect="1"/>
          </p:cNvPicPr>
          <p:nvPr/>
        </p:nvPicPr>
        <p:blipFill rotWithShape="1">
          <a:blip r:embed="rId2"/>
          <a:srcRect l="6879" t="5368" r="9801" b="567"/>
          <a:stretch/>
        </p:blipFill>
        <p:spPr>
          <a:xfrm>
            <a:off x="6095999" y="1978555"/>
            <a:ext cx="5741096" cy="4159965"/>
          </a:xfrm>
          <a:prstGeom prst="rect">
            <a:avLst/>
          </a:prstGeom>
        </p:spPr>
      </p:pic>
      <p:sp>
        <p:nvSpPr>
          <p:cNvPr id="15" name="Rettangolo 14">
            <a:extLst>
              <a:ext uri="{FF2B5EF4-FFF2-40B4-BE49-F238E27FC236}">
                <a16:creationId xmlns:a16="http://schemas.microsoft.com/office/drawing/2014/main" id="{5F4FEAEF-3577-6D9F-2185-AED52E2E3BA0}"/>
              </a:ext>
              <a:ext uri="{C183D7F6-B498-43B3-948B-1728B52AA6E4}">
                <adec:decorative xmlns:adec="http://schemas.microsoft.com/office/drawing/2017/decorative" val="1"/>
              </a:ext>
            </a:extLst>
          </p:cNvPr>
          <p:cNvSpPr/>
          <p:nvPr/>
        </p:nvSpPr>
        <p:spPr>
          <a:xfrm>
            <a:off x="6095999" y="1978555"/>
            <a:ext cx="5741095" cy="41599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dirty="0"/>
          </a:p>
        </p:txBody>
      </p:sp>
      <p:sp>
        <p:nvSpPr>
          <p:cNvPr id="16" name="Titolo 29">
            <a:extLst>
              <a:ext uri="{FF2B5EF4-FFF2-40B4-BE49-F238E27FC236}">
                <a16:creationId xmlns:a16="http://schemas.microsoft.com/office/drawing/2014/main" id="{2AF92B14-EF04-1821-1D46-6309AE60B88E}"/>
              </a:ext>
            </a:extLst>
          </p:cNvPr>
          <p:cNvSpPr txBox="1">
            <a:spLocks/>
          </p:cNvSpPr>
          <p:nvPr/>
        </p:nvSpPr>
        <p:spPr>
          <a:xfrm>
            <a:off x="1966686" y="575793"/>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Perché’ le comunità energetiche</a:t>
            </a:r>
          </a:p>
        </p:txBody>
      </p:sp>
    </p:spTree>
    <p:extLst>
      <p:ext uri="{BB962C8B-B14F-4D97-AF65-F5344CB8AC3E}">
        <p14:creationId xmlns:p14="http://schemas.microsoft.com/office/powerpoint/2010/main" val="2612510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3F20131-2E66-4147-85FF-C0F1FCA97231}"/>
              </a:ext>
            </a:extLst>
          </p:cNvPr>
          <p:cNvSpPr>
            <a:spLocks noGrp="1"/>
          </p:cNvSpPr>
          <p:nvPr>
            <p:ph type="title"/>
          </p:nvPr>
        </p:nvSpPr>
        <p:spPr>
          <a:xfrm>
            <a:off x="1966686" y="321957"/>
            <a:ext cx="8258627" cy="640698"/>
          </a:xfrm>
        </p:spPr>
        <p:txBody>
          <a:bodyPr rtlCol="0"/>
          <a:lstStyle/>
          <a:p>
            <a:r>
              <a:rPr lang="it-IT" sz="1800" dirty="0">
                <a:latin typeface="Garamond" panose="02020404030301010803" pitchFamily="18" charset="0"/>
              </a:rPr>
              <a:t>CONCLUSIONI</a:t>
            </a:r>
          </a:p>
        </p:txBody>
      </p:sp>
      <p:sp>
        <p:nvSpPr>
          <p:cNvPr id="256" name="Segnaposto data 255">
            <a:extLst>
              <a:ext uri="{FF2B5EF4-FFF2-40B4-BE49-F238E27FC236}">
                <a16:creationId xmlns:a16="http://schemas.microsoft.com/office/drawing/2014/main" id="{A111CCC7-FCBE-479D-A98A-3FF0FC4C6D9D}"/>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58" name="Segnaposto numero diapositiva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30</a:t>
            </a:fld>
            <a:endParaRPr lang="it-IT" dirty="0"/>
          </a:p>
        </p:txBody>
      </p:sp>
      <p:sp>
        <p:nvSpPr>
          <p:cNvPr id="2" name="CasellaDiTesto 1">
            <a:extLst>
              <a:ext uri="{FF2B5EF4-FFF2-40B4-BE49-F238E27FC236}">
                <a16:creationId xmlns:a16="http://schemas.microsoft.com/office/drawing/2014/main" id="{5BAED8E6-A9D0-2DE0-2DD1-E03781DB5A64}"/>
              </a:ext>
            </a:extLst>
          </p:cNvPr>
          <p:cNvSpPr txBox="1"/>
          <p:nvPr/>
        </p:nvSpPr>
        <p:spPr>
          <a:xfrm>
            <a:off x="1070663" y="2778366"/>
            <a:ext cx="10050673" cy="2585323"/>
          </a:xfrm>
          <a:prstGeom prst="rect">
            <a:avLst/>
          </a:prstGeom>
          <a:noFill/>
        </p:spPr>
        <p:txBody>
          <a:bodyPr wrap="square">
            <a:spAutoFit/>
          </a:bodyPr>
          <a:lstStyle/>
          <a:p>
            <a:r>
              <a:rPr lang="it-IT" dirty="0">
                <a:latin typeface="Cobel"/>
              </a:rPr>
              <a:t>Un futuro energeticamente sostenibile è il principale obiettivo a cui tendere, per noi e le future generazioni E’ quindi necessario cogliere immediatamente tale opportunità, sensibilizzando i cittadini sui temi della condivisione e dell’autoconsumo energetico</a:t>
            </a:r>
          </a:p>
          <a:p>
            <a:endParaRPr lang="it-IT" dirty="0">
              <a:latin typeface="Cobel"/>
            </a:endParaRPr>
          </a:p>
          <a:p>
            <a:r>
              <a:rPr lang="it-IT" dirty="0">
                <a:latin typeface="Cobel"/>
              </a:rPr>
              <a:t>Si devono adottare modelli ed iter virtuosi, snelli e veloci in termini di procedure, metodologie e realizzazioni coerenti, evitando qualsiasi spreco di denaro pubblico</a:t>
            </a:r>
          </a:p>
          <a:p>
            <a:endParaRPr lang="it-IT" dirty="0">
              <a:latin typeface="Cobel"/>
            </a:endParaRPr>
          </a:p>
          <a:p>
            <a:r>
              <a:rPr lang="it-IT" dirty="0">
                <a:latin typeface="Cobel"/>
              </a:rPr>
              <a:t>Lo sviluppo delle Comunità Energetiche dipenderà da un grande lavoro, al quale ognuno dei soggetti coinvolti dovrà contribuire per la propria parte</a:t>
            </a:r>
          </a:p>
        </p:txBody>
      </p:sp>
      <p:sp>
        <p:nvSpPr>
          <p:cNvPr id="4" name="CasellaDiTesto 3">
            <a:extLst>
              <a:ext uri="{FF2B5EF4-FFF2-40B4-BE49-F238E27FC236}">
                <a16:creationId xmlns:a16="http://schemas.microsoft.com/office/drawing/2014/main" id="{1B7746A0-FAC3-D6F7-6F86-1CE108731EC5}"/>
              </a:ext>
            </a:extLst>
          </p:cNvPr>
          <p:cNvSpPr txBox="1"/>
          <p:nvPr/>
        </p:nvSpPr>
        <p:spPr>
          <a:xfrm>
            <a:off x="1070663" y="1785705"/>
            <a:ext cx="10050673" cy="646331"/>
          </a:xfrm>
          <a:prstGeom prst="rect">
            <a:avLst/>
          </a:prstGeom>
          <a:noFill/>
        </p:spPr>
        <p:txBody>
          <a:bodyPr wrap="square">
            <a:spAutoFit/>
          </a:bodyPr>
          <a:lstStyle/>
          <a:p>
            <a:r>
              <a:rPr lang="it-IT" dirty="0">
                <a:solidFill>
                  <a:schemeClr val="accent4">
                    <a:lumMod val="75000"/>
                  </a:schemeClr>
                </a:solidFill>
                <a:latin typeface="Cobel"/>
              </a:rPr>
              <a:t>«L’energia è il filo rosso che collega la crescita economica, l’equità sociale e un clima ed un ambiente che consentono al mondo di prosperare»</a:t>
            </a:r>
          </a:p>
        </p:txBody>
      </p:sp>
    </p:spTree>
    <p:extLst>
      <p:ext uri="{BB962C8B-B14F-4D97-AF65-F5344CB8AC3E}">
        <p14:creationId xmlns:p14="http://schemas.microsoft.com/office/powerpoint/2010/main" val="235779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egnaposto immagine 15" descr="Immagine con erba, cielo, aria aperta, campo">
            <a:extLst>
              <a:ext uri="{FF2B5EF4-FFF2-40B4-BE49-F238E27FC236}">
                <a16:creationId xmlns:a16="http://schemas.microsoft.com/office/drawing/2014/main" id="{C1B138FC-3C84-469E-A058-94102F777E5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10" name="Rettangolo 9">
            <a:extLst>
              <a:ext uri="{FF2B5EF4-FFF2-40B4-BE49-F238E27FC236}">
                <a16:creationId xmlns:a16="http://schemas.microsoft.com/office/drawing/2014/main" id="{A8B3045B-F983-455A-805B-F6137A20774C}"/>
              </a:ext>
              <a:ext uri="{C183D7F6-B498-43B3-948B-1728B52AA6E4}">
                <adec:decorative xmlns:adec="http://schemas.microsoft.com/office/drawing/2017/decorative" val="1"/>
              </a:ext>
            </a:extLst>
          </p:cNvPr>
          <p:cNvSpPr/>
          <p:nvPr/>
        </p:nvSpPr>
        <p:spPr>
          <a:xfrm>
            <a:off x="0" y="9030"/>
            <a:ext cx="12192000" cy="6858000"/>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Titolo 6">
            <a:extLst>
              <a:ext uri="{FF2B5EF4-FFF2-40B4-BE49-F238E27FC236}">
                <a16:creationId xmlns:a16="http://schemas.microsoft.com/office/drawing/2014/main" id="{39908C3C-EAFD-751D-489D-105F9375EDB7}"/>
              </a:ext>
            </a:extLst>
          </p:cNvPr>
          <p:cNvSpPr txBox="1">
            <a:spLocks/>
          </p:cNvSpPr>
          <p:nvPr/>
        </p:nvSpPr>
        <p:spPr>
          <a:xfrm>
            <a:off x="-950686" y="2886476"/>
            <a:ext cx="14093371" cy="2442052"/>
          </a:xfrm>
          <a:prstGeom prst="rect">
            <a:avLst/>
          </a:prstGeom>
          <a:noFill/>
          <a:ln>
            <a:noFill/>
          </a:ln>
        </p:spPr>
        <p:style>
          <a:lnRef idx="0">
            <a:scrgbClr r="0" g="0" b="0"/>
          </a:lnRef>
          <a:fillRef idx="0">
            <a:scrgbClr r="0" g="0" b="0"/>
          </a:fillRef>
          <a:effectRef idx="0">
            <a:scrgbClr r="0" g="0" b="0"/>
          </a:effectRef>
          <a:fontRef idx="minor">
            <a:schemeClr val="dk1"/>
          </a:fontRef>
        </p:style>
        <p:txBody>
          <a:bodyPr lIns="3657600" tIns="182880" rIns="3657600" rtlCol="0"/>
          <a:lstStyle>
            <a:lvl1pPr algn="ctr" defTabSz="914400" rtl="0" eaLnBrk="1" latinLnBrk="0" hangingPunct="1">
              <a:lnSpc>
                <a:spcPct val="90000"/>
              </a:lnSpc>
              <a:spcBef>
                <a:spcPct val="0"/>
              </a:spcBef>
              <a:buNone/>
              <a:defRPr sz="6000" kern="1200" cap="all" spc="100" baseline="0">
                <a:solidFill>
                  <a:schemeClr val="accent5"/>
                </a:solidFill>
                <a:latin typeface="+mj-lt"/>
                <a:ea typeface="+mj-ea"/>
                <a:cs typeface="+mj-cs"/>
              </a:defRPr>
            </a:lvl1pPr>
          </a:lstStyle>
          <a:p>
            <a:r>
              <a:rPr lang="it-IT" sz="4800" i="1" u="sng" dirty="0">
                <a:solidFill>
                  <a:schemeClr val="accent1"/>
                </a:solidFill>
                <a:latin typeface="Garamond" panose="02020404030301010803" pitchFamily="18" charset="0"/>
              </a:rPr>
              <a:t>G</a:t>
            </a:r>
            <a:r>
              <a:rPr lang="it-IT" sz="4800" u="sng" cap="none" dirty="0">
                <a:solidFill>
                  <a:schemeClr val="accent1"/>
                </a:solidFill>
                <a:latin typeface="Garamond" panose="02020404030301010803" pitchFamily="18" charset="0"/>
              </a:rPr>
              <a:t>razie per l’attenzione</a:t>
            </a:r>
            <a:br>
              <a:rPr lang="it-IT" sz="4800" dirty="0">
                <a:latin typeface="Garamond" panose="02020404030301010803" pitchFamily="18" charset="0"/>
              </a:rPr>
            </a:br>
            <a:r>
              <a:rPr lang="it-IT" sz="4800" dirty="0">
                <a:latin typeface="Garamond" panose="02020404030301010803" pitchFamily="18" charset="0"/>
              </a:rPr>
              <a:t> </a:t>
            </a:r>
            <a:br>
              <a:rPr lang="it-IT" sz="4800" b="1" cap="none" dirty="0">
                <a:latin typeface="Garamond" panose="02020404030301010803" pitchFamily="18" charset="0"/>
              </a:rPr>
            </a:br>
            <a:br>
              <a:rPr lang="it-IT" sz="1400" dirty="0"/>
            </a:br>
            <a:endParaRPr lang="it-IT" sz="4800" b="1" dirty="0">
              <a:latin typeface="Garamond" panose="02020404030301010803" pitchFamily="18" charset="0"/>
            </a:endParaRPr>
          </a:p>
        </p:txBody>
      </p:sp>
    </p:spTree>
    <p:extLst>
      <p:ext uri="{BB962C8B-B14F-4D97-AF65-F5344CB8AC3E}">
        <p14:creationId xmlns:p14="http://schemas.microsoft.com/office/powerpoint/2010/main" val="424127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a:extLst>
              <a:ext uri="{FF2B5EF4-FFF2-40B4-BE49-F238E27FC236}">
                <a16:creationId xmlns:a16="http://schemas.microsoft.com/office/drawing/2014/main" id="{CB9395A7-22AF-DD1C-A331-B16173141C3A}"/>
              </a:ext>
            </a:extLst>
          </p:cNvPr>
          <p:cNvSpPr>
            <a:spLocks noGrp="1"/>
          </p:cNvSpPr>
          <p:nvPr>
            <p:ph type="dt" sz="half" idx="2"/>
          </p:nvPr>
        </p:nvSpPr>
        <p:spPr/>
        <p:txBody>
          <a:bodyPr/>
          <a:lstStyle/>
          <a:p>
            <a:r>
              <a:rPr lang="it-IT"/>
              <a:t>2022</a:t>
            </a:r>
            <a:endParaRPr lang="it-IT" dirty="0"/>
          </a:p>
        </p:txBody>
      </p:sp>
      <p:sp>
        <p:nvSpPr>
          <p:cNvPr id="9" name="Segnaposto piè di pagina 8">
            <a:extLst>
              <a:ext uri="{FF2B5EF4-FFF2-40B4-BE49-F238E27FC236}">
                <a16:creationId xmlns:a16="http://schemas.microsoft.com/office/drawing/2014/main" id="{16912C21-CF17-F49E-C8BA-A1BB3AA68F50}"/>
              </a:ext>
            </a:extLst>
          </p:cNvPr>
          <p:cNvSpPr>
            <a:spLocks noGrp="1"/>
          </p:cNvSpPr>
          <p:nvPr>
            <p:ph type="ftr" sz="quarter" idx="3"/>
          </p:nvPr>
        </p:nvSpPr>
        <p:spPr/>
        <p:txBody>
          <a:bodyPr/>
          <a:lstStyle/>
          <a:p>
            <a:pPr rtl="0"/>
            <a:r>
              <a:rPr lang="it-IT" noProof="0"/>
              <a:t>Presentazione</a:t>
            </a:r>
          </a:p>
        </p:txBody>
      </p:sp>
      <p:sp>
        <p:nvSpPr>
          <p:cNvPr id="10" name="Segnaposto numero diapositiva 9">
            <a:extLst>
              <a:ext uri="{FF2B5EF4-FFF2-40B4-BE49-F238E27FC236}">
                <a16:creationId xmlns:a16="http://schemas.microsoft.com/office/drawing/2014/main" id="{DFF5EBB7-B644-999C-3184-ED8197F68C61}"/>
              </a:ext>
            </a:extLst>
          </p:cNvPr>
          <p:cNvSpPr>
            <a:spLocks noGrp="1"/>
          </p:cNvSpPr>
          <p:nvPr>
            <p:ph type="sldNum" sz="quarter" idx="4"/>
          </p:nvPr>
        </p:nvSpPr>
        <p:spPr/>
        <p:txBody>
          <a:bodyPr/>
          <a:lstStyle/>
          <a:p>
            <a:pPr rtl="0"/>
            <a:fld id="{EA87306C-81BA-4795-A5CA-9392456A8C1E}" type="slidenum">
              <a:rPr lang="it-IT" noProof="0" smtClean="0"/>
              <a:pPr rtl="0"/>
              <a:t>4</a:t>
            </a:fld>
            <a:endParaRPr lang="it-IT" noProof="0"/>
          </a:p>
        </p:txBody>
      </p:sp>
      <p:sp>
        <p:nvSpPr>
          <p:cNvPr id="16" name="Titolo 29">
            <a:extLst>
              <a:ext uri="{FF2B5EF4-FFF2-40B4-BE49-F238E27FC236}">
                <a16:creationId xmlns:a16="http://schemas.microsoft.com/office/drawing/2014/main" id="{2AF92B14-EF04-1821-1D46-6309AE60B88E}"/>
              </a:ext>
            </a:extLst>
          </p:cNvPr>
          <p:cNvSpPr txBox="1">
            <a:spLocks/>
          </p:cNvSpPr>
          <p:nvPr/>
        </p:nvSpPr>
        <p:spPr>
          <a:xfrm>
            <a:off x="1966686" y="575793"/>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DEFINIZIONI</a:t>
            </a:r>
          </a:p>
        </p:txBody>
      </p:sp>
      <p:pic>
        <p:nvPicPr>
          <p:cNvPr id="3" name="Immagine 2">
            <a:extLst>
              <a:ext uri="{FF2B5EF4-FFF2-40B4-BE49-F238E27FC236}">
                <a16:creationId xmlns:a16="http://schemas.microsoft.com/office/drawing/2014/main" id="{E1C78A0F-8610-1AC0-0F86-82F840822C3D}"/>
              </a:ext>
            </a:extLst>
          </p:cNvPr>
          <p:cNvPicPr>
            <a:picLocks noChangeAspect="1"/>
          </p:cNvPicPr>
          <p:nvPr/>
        </p:nvPicPr>
        <p:blipFill>
          <a:blip r:embed="rId2"/>
          <a:stretch>
            <a:fillRect/>
          </a:stretch>
        </p:blipFill>
        <p:spPr>
          <a:xfrm>
            <a:off x="1758868" y="1871869"/>
            <a:ext cx="8909240" cy="3960895"/>
          </a:xfrm>
          <a:prstGeom prst="rect">
            <a:avLst/>
          </a:prstGeom>
        </p:spPr>
      </p:pic>
    </p:spTree>
    <p:extLst>
      <p:ext uri="{BB962C8B-B14F-4D97-AF65-F5344CB8AC3E}">
        <p14:creationId xmlns:p14="http://schemas.microsoft.com/office/powerpoint/2010/main" val="293503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a:extLst>
              <a:ext uri="{FF2B5EF4-FFF2-40B4-BE49-F238E27FC236}">
                <a16:creationId xmlns:a16="http://schemas.microsoft.com/office/drawing/2014/main" id="{CB9395A7-22AF-DD1C-A331-B16173141C3A}"/>
              </a:ext>
            </a:extLst>
          </p:cNvPr>
          <p:cNvSpPr>
            <a:spLocks noGrp="1"/>
          </p:cNvSpPr>
          <p:nvPr>
            <p:ph type="dt" sz="half" idx="2"/>
          </p:nvPr>
        </p:nvSpPr>
        <p:spPr/>
        <p:txBody>
          <a:bodyPr/>
          <a:lstStyle/>
          <a:p>
            <a:r>
              <a:rPr lang="it-IT"/>
              <a:t>2022</a:t>
            </a:r>
            <a:endParaRPr lang="it-IT" dirty="0"/>
          </a:p>
        </p:txBody>
      </p:sp>
      <p:sp>
        <p:nvSpPr>
          <p:cNvPr id="9" name="Segnaposto piè di pagina 8">
            <a:extLst>
              <a:ext uri="{FF2B5EF4-FFF2-40B4-BE49-F238E27FC236}">
                <a16:creationId xmlns:a16="http://schemas.microsoft.com/office/drawing/2014/main" id="{16912C21-CF17-F49E-C8BA-A1BB3AA68F50}"/>
              </a:ext>
            </a:extLst>
          </p:cNvPr>
          <p:cNvSpPr>
            <a:spLocks noGrp="1"/>
          </p:cNvSpPr>
          <p:nvPr>
            <p:ph type="ftr" sz="quarter" idx="3"/>
          </p:nvPr>
        </p:nvSpPr>
        <p:spPr/>
        <p:txBody>
          <a:bodyPr/>
          <a:lstStyle/>
          <a:p>
            <a:pPr rtl="0"/>
            <a:r>
              <a:rPr lang="it-IT" noProof="0"/>
              <a:t>Presentazione</a:t>
            </a:r>
          </a:p>
        </p:txBody>
      </p:sp>
      <p:sp>
        <p:nvSpPr>
          <p:cNvPr id="10" name="Segnaposto numero diapositiva 9">
            <a:extLst>
              <a:ext uri="{FF2B5EF4-FFF2-40B4-BE49-F238E27FC236}">
                <a16:creationId xmlns:a16="http://schemas.microsoft.com/office/drawing/2014/main" id="{DFF5EBB7-B644-999C-3184-ED8197F68C61}"/>
              </a:ext>
            </a:extLst>
          </p:cNvPr>
          <p:cNvSpPr>
            <a:spLocks noGrp="1"/>
          </p:cNvSpPr>
          <p:nvPr>
            <p:ph type="sldNum" sz="quarter" idx="4"/>
          </p:nvPr>
        </p:nvSpPr>
        <p:spPr/>
        <p:txBody>
          <a:bodyPr/>
          <a:lstStyle/>
          <a:p>
            <a:pPr rtl="0"/>
            <a:fld id="{EA87306C-81BA-4795-A5CA-9392456A8C1E}" type="slidenum">
              <a:rPr lang="it-IT" noProof="0" smtClean="0"/>
              <a:pPr rtl="0"/>
              <a:t>5</a:t>
            </a:fld>
            <a:endParaRPr lang="it-IT" noProof="0"/>
          </a:p>
        </p:txBody>
      </p:sp>
      <p:sp>
        <p:nvSpPr>
          <p:cNvPr id="16" name="Titolo 29">
            <a:extLst>
              <a:ext uri="{FF2B5EF4-FFF2-40B4-BE49-F238E27FC236}">
                <a16:creationId xmlns:a16="http://schemas.microsoft.com/office/drawing/2014/main" id="{2AF92B14-EF04-1821-1D46-6309AE60B88E}"/>
              </a:ext>
            </a:extLst>
          </p:cNvPr>
          <p:cNvSpPr txBox="1">
            <a:spLocks/>
          </p:cNvSpPr>
          <p:nvPr/>
        </p:nvSpPr>
        <p:spPr>
          <a:xfrm>
            <a:off x="1966686" y="575793"/>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DEFINIZIONI</a:t>
            </a:r>
          </a:p>
        </p:txBody>
      </p:sp>
      <p:pic>
        <p:nvPicPr>
          <p:cNvPr id="4" name="Immagine 3">
            <a:extLst>
              <a:ext uri="{FF2B5EF4-FFF2-40B4-BE49-F238E27FC236}">
                <a16:creationId xmlns:a16="http://schemas.microsoft.com/office/drawing/2014/main" id="{50D7D634-65F2-ECBA-184F-0287D9D078C1}"/>
              </a:ext>
            </a:extLst>
          </p:cNvPr>
          <p:cNvPicPr>
            <a:picLocks noChangeAspect="1"/>
          </p:cNvPicPr>
          <p:nvPr/>
        </p:nvPicPr>
        <p:blipFill>
          <a:blip r:embed="rId2"/>
          <a:stretch>
            <a:fillRect/>
          </a:stretch>
        </p:blipFill>
        <p:spPr>
          <a:xfrm>
            <a:off x="1648276" y="1465118"/>
            <a:ext cx="8867775" cy="4664934"/>
          </a:xfrm>
          <a:prstGeom prst="rect">
            <a:avLst/>
          </a:prstGeom>
        </p:spPr>
      </p:pic>
    </p:spTree>
    <p:extLst>
      <p:ext uri="{BB962C8B-B14F-4D97-AF65-F5344CB8AC3E}">
        <p14:creationId xmlns:p14="http://schemas.microsoft.com/office/powerpoint/2010/main" val="135548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a:extLst>
              <a:ext uri="{FF2B5EF4-FFF2-40B4-BE49-F238E27FC236}">
                <a16:creationId xmlns:a16="http://schemas.microsoft.com/office/drawing/2014/main" id="{CB9395A7-22AF-DD1C-A331-B16173141C3A}"/>
              </a:ext>
            </a:extLst>
          </p:cNvPr>
          <p:cNvSpPr>
            <a:spLocks noGrp="1"/>
          </p:cNvSpPr>
          <p:nvPr>
            <p:ph type="dt" sz="half" idx="2"/>
          </p:nvPr>
        </p:nvSpPr>
        <p:spPr/>
        <p:txBody>
          <a:bodyPr/>
          <a:lstStyle/>
          <a:p>
            <a:r>
              <a:rPr lang="it-IT"/>
              <a:t>2022</a:t>
            </a:r>
            <a:endParaRPr lang="it-IT" dirty="0"/>
          </a:p>
        </p:txBody>
      </p:sp>
      <p:sp>
        <p:nvSpPr>
          <p:cNvPr id="9" name="Segnaposto piè di pagina 8">
            <a:extLst>
              <a:ext uri="{FF2B5EF4-FFF2-40B4-BE49-F238E27FC236}">
                <a16:creationId xmlns:a16="http://schemas.microsoft.com/office/drawing/2014/main" id="{16912C21-CF17-F49E-C8BA-A1BB3AA68F50}"/>
              </a:ext>
            </a:extLst>
          </p:cNvPr>
          <p:cNvSpPr>
            <a:spLocks noGrp="1"/>
          </p:cNvSpPr>
          <p:nvPr>
            <p:ph type="ftr" sz="quarter" idx="3"/>
          </p:nvPr>
        </p:nvSpPr>
        <p:spPr/>
        <p:txBody>
          <a:bodyPr/>
          <a:lstStyle/>
          <a:p>
            <a:pPr rtl="0"/>
            <a:r>
              <a:rPr lang="it-IT" noProof="0"/>
              <a:t>Presentazione</a:t>
            </a:r>
          </a:p>
        </p:txBody>
      </p:sp>
      <p:sp>
        <p:nvSpPr>
          <p:cNvPr id="10" name="Segnaposto numero diapositiva 9">
            <a:extLst>
              <a:ext uri="{FF2B5EF4-FFF2-40B4-BE49-F238E27FC236}">
                <a16:creationId xmlns:a16="http://schemas.microsoft.com/office/drawing/2014/main" id="{DFF5EBB7-B644-999C-3184-ED8197F68C61}"/>
              </a:ext>
            </a:extLst>
          </p:cNvPr>
          <p:cNvSpPr>
            <a:spLocks noGrp="1"/>
          </p:cNvSpPr>
          <p:nvPr>
            <p:ph type="sldNum" sz="quarter" idx="4"/>
          </p:nvPr>
        </p:nvSpPr>
        <p:spPr/>
        <p:txBody>
          <a:bodyPr/>
          <a:lstStyle/>
          <a:p>
            <a:pPr rtl="0"/>
            <a:fld id="{EA87306C-81BA-4795-A5CA-9392456A8C1E}" type="slidenum">
              <a:rPr lang="it-IT" noProof="0" smtClean="0"/>
              <a:pPr rtl="0"/>
              <a:t>6</a:t>
            </a:fld>
            <a:endParaRPr lang="it-IT" noProof="0"/>
          </a:p>
        </p:txBody>
      </p:sp>
      <p:sp>
        <p:nvSpPr>
          <p:cNvPr id="16" name="Titolo 29">
            <a:extLst>
              <a:ext uri="{FF2B5EF4-FFF2-40B4-BE49-F238E27FC236}">
                <a16:creationId xmlns:a16="http://schemas.microsoft.com/office/drawing/2014/main" id="{2AF92B14-EF04-1821-1D46-6309AE60B88E}"/>
              </a:ext>
            </a:extLst>
          </p:cNvPr>
          <p:cNvSpPr txBox="1">
            <a:spLocks/>
          </p:cNvSpPr>
          <p:nvPr/>
        </p:nvSpPr>
        <p:spPr>
          <a:xfrm>
            <a:off x="1966686" y="575793"/>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DEFINIZIONI</a:t>
            </a:r>
          </a:p>
        </p:txBody>
      </p:sp>
      <p:pic>
        <p:nvPicPr>
          <p:cNvPr id="3" name="Immagine 2">
            <a:extLst>
              <a:ext uri="{FF2B5EF4-FFF2-40B4-BE49-F238E27FC236}">
                <a16:creationId xmlns:a16="http://schemas.microsoft.com/office/drawing/2014/main" id="{0D9456BD-33D5-9964-76AD-68887574451A}"/>
              </a:ext>
            </a:extLst>
          </p:cNvPr>
          <p:cNvPicPr>
            <a:picLocks noChangeAspect="1"/>
          </p:cNvPicPr>
          <p:nvPr/>
        </p:nvPicPr>
        <p:blipFill>
          <a:blip r:embed="rId2"/>
          <a:stretch>
            <a:fillRect/>
          </a:stretch>
        </p:blipFill>
        <p:spPr>
          <a:xfrm>
            <a:off x="1313630" y="1612755"/>
            <a:ext cx="9564740" cy="4289281"/>
          </a:xfrm>
          <a:prstGeom prst="rect">
            <a:avLst/>
          </a:prstGeom>
        </p:spPr>
      </p:pic>
    </p:spTree>
    <p:extLst>
      <p:ext uri="{BB962C8B-B14F-4D97-AF65-F5344CB8AC3E}">
        <p14:creationId xmlns:p14="http://schemas.microsoft.com/office/powerpoint/2010/main" val="23720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a:extLst>
              <a:ext uri="{FF2B5EF4-FFF2-40B4-BE49-F238E27FC236}">
                <a16:creationId xmlns:a16="http://schemas.microsoft.com/office/drawing/2014/main" id="{CB9395A7-22AF-DD1C-A331-B16173141C3A}"/>
              </a:ext>
            </a:extLst>
          </p:cNvPr>
          <p:cNvSpPr>
            <a:spLocks noGrp="1"/>
          </p:cNvSpPr>
          <p:nvPr>
            <p:ph type="dt" sz="half" idx="2"/>
          </p:nvPr>
        </p:nvSpPr>
        <p:spPr/>
        <p:txBody>
          <a:bodyPr/>
          <a:lstStyle/>
          <a:p>
            <a:r>
              <a:rPr lang="it-IT"/>
              <a:t>2022</a:t>
            </a:r>
            <a:endParaRPr lang="it-IT" dirty="0"/>
          </a:p>
        </p:txBody>
      </p:sp>
      <p:sp>
        <p:nvSpPr>
          <p:cNvPr id="9" name="Segnaposto piè di pagina 8">
            <a:extLst>
              <a:ext uri="{FF2B5EF4-FFF2-40B4-BE49-F238E27FC236}">
                <a16:creationId xmlns:a16="http://schemas.microsoft.com/office/drawing/2014/main" id="{16912C21-CF17-F49E-C8BA-A1BB3AA68F50}"/>
              </a:ext>
            </a:extLst>
          </p:cNvPr>
          <p:cNvSpPr>
            <a:spLocks noGrp="1"/>
          </p:cNvSpPr>
          <p:nvPr>
            <p:ph type="ftr" sz="quarter" idx="3"/>
          </p:nvPr>
        </p:nvSpPr>
        <p:spPr/>
        <p:txBody>
          <a:bodyPr/>
          <a:lstStyle/>
          <a:p>
            <a:pPr rtl="0"/>
            <a:r>
              <a:rPr lang="it-IT" noProof="0"/>
              <a:t>Presentazione</a:t>
            </a:r>
          </a:p>
        </p:txBody>
      </p:sp>
      <p:sp>
        <p:nvSpPr>
          <p:cNvPr id="10" name="Segnaposto numero diapositiva 9">
            <a:extLst>
              <a:ext uri="{FF2B5EF4-FFF2-40B4-BE49-F238E27FC236}">
                <a16:creationId xmlns:a16="http://schemas.microsoft.com/office/drawing/2014/main" id="{DFF5EBB7-B644-999C-3184-ED8197F68C61}"/>
              </a:ext>
            </a:extLst>
          </p:cNvPr>
          <p:cNvSpPr>
            <a:spLocks noGrp="1"/>
          </p:cNvSpPr>
          <p:nvPr>
            <p:ph type="sldNum" sz="quarter" idx="4"/>
          </p:nvPr>
        </p:nvSpPr>
        <p:spPr/>
        <p:txBody>
          <a:bodyPr/>
          <a:lstStyle/>
          <a:p>
            <a:pPr rtl="0"/>
            <a:fld id="{EA87306C-81BA-4795-A5CA-9392456A8C1E}" type="slidenum">
              <a:rPr lang="it-IT" noProof="0" smtClean="0"/>
              <a:pPr rtl="0"/>
              <a:t>7</a:t>
            </a:fld>
            <a:endParaRPr lang="it-IT" noProof="0"/>
          </a:p>
        </p:txBody>
      </p:sp>
      <p:sp>
        <p:nvSpPr>
          <p:cNvPr id="16" name="Titolo 29">
            <a:extLst>
              <a:ext uri="{FF2B5EF4-FFF2-40B4-BE49-F238E27FC236}">
                <a16:creationId xmlns:a16="http://schemas.microsoft.com/office/drawing/2014/main" id="{2AF92B14-EF04-1821-1D46-6309AE60B88E}"/>
              </a:ext>
            </a:extLst>
          </p:cNvPr>
          <p:cNvSpPr txBox="1">
            <a:spLocks/>
          </p:cNvSpPr>
          <p:nvPr/>
        </p:nvSpPr>
        <p:spPr>
          <a:xfrm>
            <a:off x="1966686" y="575793"/>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DEFINIZIONI</a:t>
            </a:r>
          </a:p>
        </p:txBody>
      </p:sp>
      <p:sp>
        <p:nvSpPr>
          <p:cNvPr id="2" name="CasellaDiTesto 1">
            <a:extLst>
              <a:ext uri="{FF2B5EF4-FFF2-40B4-BE49-F238E27FC236}">
                <a16:creationId xmlns:a16="http://schemas.microsoft.com/office/drawing/2014/main" id="{B96EE74B-A1EB-8000-90AE-68669A6D73F7}"/>
              </a:ext>
            </a:extLst>
          </p:cNvPr>
          <p:cNvSpPr txBox="1"/>
          <p:nvPr/>
        </p:nvSpPr>
        <p:spPr>
          <a:xfrm>
            <a:off x="1054100" y="1465142"/>
            <a:ext cx="10299700" cy="3693319"/>
          </a:xfrm>
          <a:prstGeom prst="rect">
            <a:avLst/>
          </a:prstGeom>
          <a:noFill/>
        </p:spPr>
        <p:txBody>
          <a:bodyPr wrap="square">
            <a:spAutoFit/>
          </a:bodyPr>
          <a:lstStyle/>
          <a:p>
            <a:pPr marL="285750" indent="-285750">
              <a:buFont typeface="Wingdings" panose="05000000000000000000" pitchFamily="2" charset="2"/>
              <a:buChar char="Ø"/>
            </a:pPr>
            <a:r>
              <a:rPr lang="it-IT" dirty="0" err="1">
                <a:solidFill>
                  <a:schemeClr val="accent4">
                    <a:lumMod val="75000"/>
                  </a:schemeClr>
                </a:solidFill>
                <a:latin typeface="Cobel"/>
              </a:rPr>
              <a:t>D.Lgs</a:t>
            </a:r>
            <a:r>
              <a:rPr lang="it-IT" dirty="0">
                <a:solidFill>
                  <a:schemeClr val="accent4">
                    <a:lumMod val="75000"/>
                  </a:schemeClr>
                </a:solidFill>
                <a:latin typeface="Cobel"/>
              </a:rPr>
              <a:t> . 8 novembre 2021 n. 199</a:t>
            </a:r>
          </a:p>
          <a:p>
            <a:endParaRPr lang="it-IT" dirty="0">
              <a:solidFill>
                <a:schemeClr val="accent4">
                  <a:lumMod val="75000"/>
                </a:schemeClr>
              </a:solidFill>
              <a:latin typeface="Cobel"/>
            </a:endParaRPr>
          </a:p>
          <a:p>
            <a:r>
              <a:rPr lang="it-IT" dirty="0">
                <a:solidFill>
                  <a:schemeClr val="accent4">
                    <a:lumMod val="75000"/>
                  </a:schemeClr>
                </a:solidFill>
                <a:latin typeface="Cobel"/>
              </a:rPr>
              <a:t>"AUTOCONSUMATORE DI ENERGIA RINNOVABILE " </a:t>
            </a:r>
            <a:r>
              <a:rPr lang="it-IT" dirty="0">
                <a:latin typeface="Cobel"/>
              </a:rPr>
              <a:t>cliente finale che produce energia elettrica rinnovabile per il proprio consumo e può immagazzinare o vendere energia elettrica rinnovabile autoprodotta alle condizioni e secondo le modalità di cui all'articolo 30 del Decreto; </a:t>
            </a:r>
          </a:p>
          <a:p>
            <a:endParaRPr lang="it-IT" dirty="0">
              <a:solidFill>
                <a:schemeClr val="accent4">
                  <a:lumMod val="75000"/>
                </a:schemeClr>
              </a:solidFill>
              <a:latin typeface="Cobel"/>
            </a:endParaRPr>
          </a:p>
          <a:p>
            <a:r>
              <a:rPr lang="it-IT" dirty="0">
                <a:solidFill>
                  <a:schemeClr val="accent4">
                    <a:lumMod val="75000"/>
                  </a:schemeClr>
                </a:solidFill>
                <a:latin typeface="Cobel"/>
              </a:rPr>
              <a:t>"COMUNITÀ DI ENERGIA RINNOVABILERINNOVABILE " o "COMUNITÀ ENERGETICA RINNOVABILE ": </a:t>
            </a:r>
            <a:r>
              <a:rPr lang="it-IT" dirty="0">
                <a:latin typeface="Cobel"/>
              </a:rPr>
              <a:t>soggetto giuridico che opera nel rispetto di quanto stabilito dall'articolodall'articolo31 del Decreto</a:t>
            </a:r>
          </a:p>
          <a:p>
            <a:endParaRPr lang="it-IT" dirty="0">
              <a:solidFill>
                <a:schemeClr val="accent4">
                  <a:lumMod val="75000"/>
                </a:schemeClr>
              </a:solidFill>
              <a:latin typeface="Cobel"/>
            </a:endParaRPr>
          </a:p>
          <a:p>
            <a:r>
              <a:rPr lang="it-IT" dirty="0">
                <a:solidFill>
                  <a:schemeClr val="accent4">
                    <a:lumMod val="75000"/>
                  </a:schemeClr>
                </a:solidFill>
                <a:latin typeface="Cobel"/>
              </a:rPr>
              <a:t>"ENERGIA CONDIVISA" : </a:t>
            </a:r>
            <a:r>
              <a:rPr lang="it-IT" dirty="0">
                <a:latin typeface="Cobel"/>
              </a:rPr>
              <a:t>in una comunità di energia rinnovabile o in un gruppo di autoconsumatori di energia rinnovabile che agiscono collettivamente, è pari al minimo, in ciascun periodo orario, tra l'energia elettrica prodotta e immessa in rete dagli impianti fonti rinnovabili e l'energia elettrica prelevata (autoconsumo) dall'insieme dei clienti finali associati situati nella stessa zona di mercato.</a:t>
            </a:r>
          </a:p>
        </p:txBody>
      </p:sp>
    </p:spTree>
    <p:extLst>
      <p:ext uri="{BB962C8B-B14F-4D97-AF65-F5344CB8AC3E}">
        <p14:creationId xmlns:p14="http://schemas.microsoft.com/office/powerpoint/2010/main" val="368520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29">
            <a:extLst>
              <a:ext uri="{FF2B5EF4-FFF2-40B4-BE49-F238E27FC236}">
                <a16:creationId xmlns:a16="http://schemas.microsoft.com/office/drawing/2014/main" id="{F580F041-DC12-4416-8D50-10D5CB88036E}"/>
              </a:ext>
            </a:extLst>
          </p:cNvPr>
          <p:cNvSpPr>
            <a:spLocks noGrp="1"/>
          </p:cNvSpPr>
          <p:nvPr>
            <p:ph type="title"/>
          </p:nvPr>
        </p:nvSpPr>
        <p:spPr>
          <a:xfrm>
            <a:off x="1966686" y="578774"/>
            <a:ext cx="8258627" cy="655365"/>
          </a:xfr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rtlCol="0"/>
          <a:lstStyle/>
          <a:p>
            <a:r>
              <a:rPr lang="it-IT" sz="1800" dirty="0">
                <a:latin typeface="Garamond" panose="02020404030301010803" pitchFamily="18" charset="0"/>
              </a:rPr>
              <a:t>Vantaggi economici</a:t>
            </a:r>
          </a:p>
        </p:txBody>
      </p:sp>
      <p:sp>
        <p:nvSpPr>
          <p:cNvPr id="61" name="Segnaposto testo 60">
            <a:extLst>
              <a:ext uri="{FF2B5EF4-FFF2-40B4-BE49-F238E27FC236}">
                <a16:creationId xmlns:a16="http://schemas.microsoft.com/office/drawing/2014/main" id="{AAB80485-19C5-4162-A7D1-C16C0A37DB0A}"/>
              </a:ext>
            </a:extLst>
          </p:cNvPr>
          <p:cNvSpPr>
            <a:spLocks noGrp="1"/>
          </p:cNvSpPr>
          <p:nvPr>
            <p:ph type="body" sz="quarter" idx="12"/>
          </p:nvPr>
        </p:nvSpPr>
        <p:spPr>
          <a:xfrm>
            <a:off x="1162046" y="2204225"/>
            <a:ext cx="10039354" cy="882593"/>
          </a:xfrm>
          <a:ln w="19050">
            <a:noFill/>
          </a:ln>
        </p:spPr>
        <p:txBody>
          <a:bodyPr rtlCol="0"/>
          <a:lstStyle/>
          <a:p>
            <a:pPr algn="l"/>
            <a:r>
              <a:rPr lang="it-IT" sz="1800" cap="all" dirty="0">
                <a:solidFill>
                  <a:schemeClr val="accent5">
                    <a:lumMod val="50000"/>
                  </a:schemeClr>
                </a:solidFill>
                <a:latin typeface="Garamond" panose="02020404030301010803" pitchFamily="18" charset="0"/>
              </a:rPr>
              <a:t>RISPARMIO IN BOLLETTA  </a:t>
            </a:r>
          </a:p>
          <a:p>
            <a:pPr algn="l"/>
            <a:r>
              <a:rPr lang="it-IT" dirty="0">
                <a:latin typeface="Cobel"/>
              </a:rPr>
              <a:t>Più energia si auto consuma direttamente e più si riducono i costi delle componenti variabili della bolletta (quota energia, oneri di rete e relative imposte).</a:t>
            </a:r>
          </a:p>
        </p:txBody>
      </p:sp>
      <p:sp>
        <p:nvSpPr>
          <p:cNvPr id="26" name="Segnaposto data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7" name="Segnaposto piè di pagina 26">
            <a:extLst>
              <a:ext uri="{FF2B5EF4-FFF2-40B4-BE49-F238E27FC236}">
                <a16:creationId xmlns:a16="http://schemas.microsoft.com/office/drawing/2014/main" id="{C3D8D50B-B373-41DD-AF52-1CAB93D959AA}"/>
              </a:ext>
            </a:extLst>
          </p:cNvPr>
          <p:cNvSpPr>
            <a:spLocks noGrp="1"/>
          </p:cNvSpPr>
          <p:nvPr>
            <p:ph type="ftr" sz="quarter" idx="3"/>
          </p:nvPr>
        </p:nvSpPr>
        <p:spPr>
          <a:xfrm>
            <a:off x="4038600" y="6356350"/>
            <a:ext cx="4114800" cy="365125"/>
          </a:xfrm>
        </p:spPr>
        <p:txBody>
          <a:bodyPr rtlCol="0"/>
          <a:lstStyle/>
          <a:p>
            <a:pPr rtl="0"/>
            <a:r>
              <a:rPr lang="it-IT" dirty="0"/>
              <a:t>Presentazione</a:t>
            </a:r>
          </a:p>
        </p:txBody>
      </p:sp>
      <p:sp>
        <p:nvSpPr>
          <p:cNvPr id="28" name="Segnaposto numero diapositiva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8</a:t>
            </a:fld>
            <a:endParaRPr lang="it-IT" dirty="0"/>
          </a:p>
        </p:txBody>
      </p:sp>
      <p:sp>
        <p:nvSpPr>
          <p:cNvPr id="17" name="Segnaposto testo 61">
            <a:extLst>
              <a:ext uri="{FF2B5EF4-FFF2-40B4-BE49-F238E27FC236}">
                <a16:creationId xmlns:a16="http://schemas.microsoft.com/office/drawing/2014/main" id="{F70B97E7-A0A5-B634-F6C8-B90BF6B5F933}"/>
              </a:ext>
            </a:extLst>
          </p:cNvPr>
          <p:cNvSpPr txBox="1">
            <a:spLocks/>
          </p:cNvSpPr>
          <p:nvPr/>
        </p:nvSpPr>
        <p:spPr>
          <a:xfrm>
            <a:off x="838200" y="4113483"/>
            <a:ext cx="3200400" cy="378083"/>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18" name="Segnaposto testo 61">
            <a:extLst>
              <a:ext uri="{FF2B5EF4-FFF2-40B4-BE49-F238E27FC236}">
                <a16:creationId xmlns:a16="http://schemas.microsoft.com/office/drawing/2014/main" id="{2AC48021-398D-968D-D881-39AB2DA32AA9}"/>
              </a:ext>
            </a:extLst>
          </p:cNvPr>
          <p:cNvSpPr txBox="1">
            <a:spLocks/>
          </p:cNvSpPr>
          <p:nvPr/>
        </p:nvSpPr>
        <p:spPr>
          <a:xfrm>
            <a:off x="5524500" y="5586418"/>
            <a:ext cx="3200400" cy="365125"/>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solidFill>
                <a:srgbClr val="000000"/>
              </a:solidFill>
              <a:latin typeface="Calibri" panose="020F0502020204030204" pitchFamily="34" charset="0"/>
            </a:endParaRPr>
          </a:p>
          <a:p>
            <a:endParaRPr lang="it-IT" dirty="0"/>
          </a:p>
        </p:txBody>
      </p:sp>
      <p:sp>
        <p:nvSpPr>
          <p:cNvPr id="2" name="Segnaposto testo 61">
            <a:extLst>
              <a:ext uri="{FF2B5EF4-FFF2-40B4-BE49-F238E27FC236}">
                <a16:creationId xmlns:a16="http://schemas.microsoft.com/office/drawing/2014/main" id="{ABB6A2C9-D94A-EFD1-EBB5-4D32998D4120}"/>
              </a:ext>
            </a:extLst>
          </p:cNvPr>
          <p:cNvSpPr txBox="1">
            <a:spLocks/>
          </p:cNvSpPr>
          <p:nvPr/>
        </p:nvSpPr>
        <p:spPr>
          <a:xfrm>
            <a:off x="1162046" y="4869810"/>
            <a:ext cx="10191751" cy="378083"/>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dirty="0">
                <a:latin typeface="Garamond" panose="02020404030301010803" pitchFamily="18" charset="0"/>
              </a:rPr>
              <a:t>MAGGIORE EFFICIENZA </a:t>
            </a:r>
            <a:r>
              <a:rPr lang="it-IT" sz="1600" cap="none" dirty="0">
                <a:solidFill>
                  <a:schemeClr val="tx1"/>
                </a:solidFill>
                <a:latin typeface="Cobel"/>
              </a:rPr>
              <a:t>nell’uso di energia</a:t>
            </a:r>
          </a:p>
        </p:txBody>
      </p:sp>
      <p:sp>
        <p:nvSpPr>
          <p:cNvPr id="8" name="Segnaposto testo 60">
            <a:extLst>
              <a:ext uri="{FF2B5EF4-FFF2-40B4-BE49-F238E27FC236}">
                <a16:creationId xmlns:a16="http://schemas.microsoft.com/office/drawing/2014/main" id="{EFB39BD0-C205-4CF5-F3C2-B41E5D8F052A}"/>
              </a:ext>
            </a:extLst>
          </p:cNvPr>
          <p:cNvSpPr txBox="1">
            <a:spLocks/>
          </p:cNvSpPr>
          <p:nvPr/>
        </p:nvSpPr>
        <p:spPr>
          <a:xfrm>
            <a:off x="1162046" y="3177167"/>
            <a:ext cx="10191751" cy="852255"/>
          </a:xfrm>
          <a:prstGeom prst="rect">
            <a:avLst/>
          </a:prstGeom>
          <a:ln w="19050">
            <a:noFill/>
          </a:ln>
        </p:spPr>
        <p:txBody>
          <a:bodyPr rtlCol="0" anchor="t"/>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sz="1800" cap="all" dirty="0">
                <a:solidFill>
                  <a:schemeClr val="accent5">
                    <a:lumMod val="50000"/>
                  </a:schemeClr>
                </a:solidFill>
                <a:latin typeface="Garamond" panose="02020404030301010803" pitchFamily="18" charset="0"/>
              </a:rPr>
              <a:t>GUADAGNO SULL’ENERGIA PRODOTTA</a:t>
            </a:r>
          </a:p>
          <a:p>
            <a:pPr algn="l"/>
            <a:r>
              <a:rPr lang="it-IT" dirty="0">
                <a:latin typeface="Cobel"/>
              </a:rPr>
              <a:t>Produrre energia con un impianto di energia rinnovabile può rappresentare una fonte di guadagno grazie ai meccanismi incentivanti</a:t>
            </a:r>
          </a:p>
        </p:txBody>
      </p:sp>
      <p:sp>
        <p:nvSpPr>
          <p:cNvPr id="9" name="Segnaposto testo 60">
            <a:extLst>
              <a:ext uri="{FF2B5EF4-FFF2-40B4-BE49-F238E27FC236}">
                <a16:creationId xmlns:a16="http://schemas.microsoft.com/office/drawing/2014/main" id="{15C30F6E-DB05-DA8F-35A6-20FF7218F84E}"/>
              </a:ext>
            </a:extLst>
          </p:cNvPr>
          <p:cNvSpPr txBox="1">
            <a:spLocks/>
          </p:cNvSpPr>
          <p:nvPr/>
        </p:nvSpPr>
        <p:spPr>
          <a:xfrm>
            <a:off x="1162046" y="4119771"/>
            <a:ext cx="10191751" cy="659690"/>
          </a:xfrm>
          <a:prstGeom prst="rect">
            <a:avLst/>
          </a:prstGeom>
          <a:ln w="19050">
            <a:noFill/>
          </a:ln>
        </p:spPr>
        <p:txBody>
          <a:bodyPr rtlCol="0" anchor="t"/>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sz="1800" cap="all" dirty="0">
                <a:solidFill>
                  <a:schemeClr val="accent5">
                    <a:lumMod val="50000"/>
                  </a:schemeClr>
                </a:solidFill>
                <a:latin typeface="Garamond" panose="02020404030301010803" pitchFamily="18" charset="0"/>
              </a:rPr>
              <a:t>AGEVOLAZIONI FISCALI</a:t>
            </a:r>
          </a:p>
          <a:p>
            <a:pPr algn="l"/>
            <a:r>
              <a:rPr lang="it-IT" dirty="0">
                <a:latin typeface="Cobel"/>
              </a:rPr>
              <a:t>(detrazioni o superammortamento) per i privati che realizzino un impianto e per le imprese</a:t>
            </a:r>
          </a:p>
        </p:txBody>
      </p:sp>
      <p:sp>
        <p:nvSpPr>
          <p:cNvPr id="11" name="Segnaposto testo 60">
            <a:extLst>
              <a:ext uri="{FF2B5EF4-FFF2-40B4-BE49-F238E27FC236}">
                <a16:creationId xmlns:a16="http://schemas.microsoft.com/office/drawing/2014/main" id="{7D444D39-0EDC-112C-4C56-CCDA878A6623}"/>
              </a:ext>
            </a:extLst>
          </p:cNvPr>
          <p:cNvSpPr txBox="1">
            <a:spLocks/>
          </p:cNvSpPr>
          <p:nvPr/>
        </p:nvSpPr>
        <p:spPr>
          <a:xfrm>
            <a:off x="1162046" y="5338241"/>
            <a:ext cx="5886450" cy="378083"/>
          </a:xfrm>
          <a:prstGeom prst="rect">
            <a:avLst/>
          </a:prstGeom>
          <a:ln w="19050">
            <a:noFill/>
          </a:ln>
        </p:spPr>
        <p:txBody>
          <a:bodyPr rtlCol="0" anchor="t"/>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dirty="0">
                <a:latin typeface="Cobel"/>
              </a:rPr>
              <a:t>Apertura alla </a:t>
            </a:r>
            <a:r>
              <a:rPr lang="it-IT" sz="1800" cap="all" dirty="0">
                <a:solidFill>
                  <a:schemeClr val="accent5">
                    <a:lumMod val="50000"/>
                  </a:schemeClr>
                </a:solidFill>
                <a:latin typeface="Garamond" panose="02020404030301010803" pitchFamily="18" charset="0"/>
              </a:rPr>
              <a:t>SHARING ECONOMY</a:t>
            </a:r>
          </a:p>
          <a:p>
            <a:pPr algn="l"/>
            <a:endParaRPr lang="it-IT" dirty="0"/>
          </a:p>
        </p:txBody>
      </p:sp>
      <p:sp>
        <p:nvSpPr>
          <p:cNvPr id="12" name="CasellaDiTesto 11">
            <a:extLst>
              <a:ext uri="{FF2B5EF4-FFF2-40B4-BE49-F238E27FC236}">
                <a16:creationId xmlns:a16="http://schemas.microsoft.com/office/drawing/2014/main" id="{17D43FBF-81D1-4AEA-8427-39F12C3B481A}"/>
              </a:ext>
            </a:extLst>
          </p:cNvPr>
          <p:cNvSpPr txBox="1"/>
          <p:nvPr/>
        </p:nvSpPr>
        <p:spPr>
          <a:xfrm>
            <a:off x="800092" y="2169392"/>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3" name="CasellaDiTesto 12">
            <a:extLst>
              <a:ext uri="{FF2B5EF4-FFF2-40B4-BE49-F238E27FC236}">
                <a16:creationId xmlns:a16="http://schemas.microsoft.com/office/drawing/2014/main" id="{FA3853E0-CF83-22FB-E000-2BCA9410492E}"/>
              </a:ext>
            </a:extLst>
          </p:cNvPr>
          <p:cNvSpPr txBox="1"/>
          <p:nvPr/>
        </p:nvSpPr>
        <p:spPr>
          <a:xfrm>
            <a:off x="800092" y="3170879"/>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4" name="CasellaDiTesto 13">
            <a:extLst>
              <a:ext uri="{FF2B5EF4-FFF2-40B4-BE49-F238E27FC236}">
                <a16:creationId xmlns:a16="http://schemas.microsoft.com/office/drawing/2014/main" id="{F32C8FFC-92C0-4804-2D8D-153CA1FC74AB}"/>
              </a:ext>
            </a:extLst>
          </p:cNvPr>
          <p:cNvSpPr txBox="1"/>
          <p:nvPr/>
        </p:nvSpPr>
        <p:spPr>
          <a:xfrm>
            <a:off x="819146" y="4103271"/>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5" name="CasellaDiTesto 14">
            <a:extLst>
              <a:ext uri="{FF2B5EF4-FFF2-40B4-BE49-F238E27FC236}">
                <a16:creationId xmlns:a16="http://schemas.microsoft.com/office/drawing/2014/main" id="{E61036CE-6113-0544-5C86-4A5F80CDE8D8}"/>
              </a:ext>
            </a:extLst>
          </p:cNvPr>
          <p:cNvSpPr txBox="1"/>
          <p:nvPr/>
        </p:nvSpPr>
        <p:spPr>
          <a:xfrm>
            <a:off x="838200" y="4801712"/>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6" name="CasellaDiTesto 15">
            <a:extLst>
              <a:ext uri="{FF2B5EF4-FFF2-40B4-BE49-F238E27FC236}">
                <a16:creationId xmlns:a16="http://schemas.microsoft.com/office/drawing/2014/main" id="{95E01CB8-54D9-6CEE-0730-EF7BE4964E6B}"/>
              </a:ext>
            </a:extLst>
          </p:cNvPr>
          <p:cNvSpPr txBox="1"/>
          <p:nvPr/>
        </p:nvSpPr>
        <p:spPr>
          <a:xfrm>
            <a:off x="800092" y="5322574"/>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Tree>
    <p:extLst>
      <p:ext uri="{BB962C8B-B14F-4D97-AF65-F5344CB8AC3E}">
        <p14:creationId xmlns:p14="http://schemas.microsoft.com/office/powerpoint/2010/main" val="258190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egnaposto testo 60">
            <a:extLst>
              <a:ext uri="{FF2B5EF4-FFF2-40B4-BE49-F238E27FC236}">
                <a16:creationId xmlns:a16="http://schemas.microsoft.com/office/drawing/2014/main" id="{AAB80485-19C5-4162-A7D1-C16C0A37DB0A}"/>
              </a:ext>
            </a:extLst>
          </p:cNvPr>
          <p:cNvSpPr>
            <a:spLocks noGrp="1"/>
          </p:cNvSpPr>
          <p:nvPr>
            <p:ph type="body" sz="quarter" idx="12"/>
          </p:nvPr>
        </p:nvSpPr>
        <p:spPr>
          <a:xfrm>
            <a:off x="1162046" y="2204225"/>
            <a:ext cx="10039354" cy="882593"/>
          </a:xfrm>
          <a:ln w="19050">
            <a:noFill/>
          </a:ln>
        </p:spPr>
        <p:txBody>
          <a:bodyPr rtlCol="0"/>
          <a:lstStyle/>
          <a:p>
            <a:pPr algn="l"/>
            <a:r>
              <a:rPr lang="it-IT" sz="1800" cap="all" dirty="0">
                <a:solidFill>
                  <a:schemeClr val="accent5">
                    <a:lumMod val="50000"/>
                  </a:schemeClr>
                </a:solidFill>
                <a:latin typeface="Garamond" panose="02020404030301010803" pitchFamily="18" charset="0"/>
              </a:rPr>
              <a:t>Alla luce dell’emergenza climatica, aumenta il peso delle comunità energetiche nella lotta contro i cambiamenti climatici</a:t>
            </a:r>
            <a:endParaRPr lang="it-IT" dirty="0">
              <a:latin typeface="Garamond" panose="02020404030301010803" pitchFamily="18" charset="0"/>
            </a:endParaRPr>
          </a:p>
        </p:txBody>
      </p:sp>
      <p:sp>
        <p:nvSpPr>
          <p:cNvPr id="26" name="Segnaposto data 25">
            <a:extLst>
              <a:ext uri="{FF2B5EF4-FFF2-40B4-BE49-F238E27FC236}">
                <a16:creationId xmlns:a16="http://schemas.microsoft.com/office/drawing/2014/main" id="{F72F8167-A007-470B-91F8-9FD147915936}"/>
              </a:ext>
            </a:extLst>
          </p:cNvPr>
          <p:cNvSpPr>
            <a:spLocks noGrp="1"/>
          </p:cNvSpPr>
          <p:nvPr>
            <p:ph type="dt" sz="half" idx="2"/>
          </p:nvPr>
        </p:nvSpPr>
        <p:spPr>
          <a:xfrm>
            <a:off x="838200" y="6356350"/>
            <a:ext cx="2743200" cy="365125"/>
          </a:xfrm>
        </p:spPr>
        <p:txBody>
          <a:bodyPr rtlCol="0"/>
          <a:lstStyle/>
          <a:p>
            <a:pPr rtl="0"/>
            <a:r>
              <a:rPr lang="it-IT" dirty="0"/>
              <a:t>2022</a:t>
            </a:r>
          </a:p>
        </p:txBody>
      </p:sp>
      <p:sp>
        <p:nvSpPr>
          <p:cNvPr id="28" name="Segnaposto numero diapositiva 27">
            <a:extLst>
              <a:ext uri="{FF2B5EF4-FFF2-40B4-BE49-F238E27FC236}">
                <a16:creationId xmlns:a16="http://schemas.microsoft.com/office/drawing/2014/main" id="{657CD656-D89A-42CD-A918-0CA133A22C45}"/>
              </a:ext>
            </a:extLst>
          </p:cNvPr>
          <p:cNvSpPr>
            <a:spLocks noGrp="1"/>
          </p:cNvSpPr>
          <p:nvPr>
            <p:ph type="sldNum" sz="quarter" idx="4"/>
          </p:nvPr>
        </p:nvSpPr>
        <p:spPr>
          <a:xfrm>
            <a:off x="8610600" y="6356350"/>
            <a:ext cx="2743200" cy="365125"/>
          </a:xfrm>
        </p:spPr>
        <p:txBody>
          <a:bodyPr rtlCol="0"/>
          <a:lstStyle/>
          <a:p>
            <a:pPr rtl="0"/>
            <a:fld id="{EA87306C-81BA-4795-A5CA-9392456A8C1E}" type="slidenum">
              <a:rPr lang="it-IT" smtClean="0"/>
              <a:pPr rtl="0"/>
              <a:t>9</a:t>
            </a:fld>
            <a:endParaRPr lang="it-IT" dirty="0"/>
          </a:p>
        </p:txBody>
      </p:sp>
      <p:sp>
        <p:nvSpPr>
          <p:cNvPr id="17" name="Segnaposto testo 61">
            <a:extLst>
              <a:ext uri="{FF2B5EF4-FFF2-40B4-BE49-F238E27FC236}">
                <a16:creationId xmlns:a16="http://schemas.microsoft.com/office/drawing/2014/main" id="{F70B97E7-A0A5-B634-F6C8-B90BF6B5F933}"/>
              </a:ext>
            </a:extLst>
          </p:cNvPr>
          <p:cNvSpPr txBox="1">
            <a:spLocks/>
          </p:cNvSpPr>
          <p:nvPr/>
        </p:nvSpPr>
        <p:spPr>
          <a:xfrm>
            <a:off x="838200" y="4113483"/>
            <a:ext cx="3200400" cy="378083"/>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18" name="Segnaposto testo 61">
            <a:extLst>
              <a:ext uri="{FF2B5EF4-FFF2-40B4-BE49-F238E27FC236}">
                <a16:creationId xmlns:a16="http://schemas.microsoft.com/office/drawing/2014/main" id="{2AC48021-398D-968D-D881-39AB2DA32AA9}"/>
              </a:ext>
            </a:extLst>
          </p:cNvPr>
          <p:cNvSpPr txBox="1">
            <a:spLocks/>
          </p:cNvSpPr>
          <p:nvPr/>
        </p:nvSpPr>
        <p:spPr>
          <a:xfrm>
            <a:off x="5524500" y="5542875"/>
            <a:ext cx="3200400" cy="365125"/>
          </a:xfrm>
          <a:prstGeom prst="rect">
            <a:avLst/>
          </a:prstGeom>
          <a:ln w="19050">
            <a:noFill/>
          </a:ln>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solidFill>
                <a:srgbClr val="000000"/>
              </a:solidFill>
              <a:latin typeface="Calibri" panose="020F0502020204030204" pitchFamily="34" charset="0"/>
            </a:endParaRPr>
          </a:p>
          <a:p>
            <a:endParaRPr lang="it-IT" dirty="0"/>
          </a:p>
        </p:txBody>
      </p:sp>
      <p:sp>
        <p:nvSpPr>
          <p:cNvPr id="8" name="Segnaposto testo 60">
            <a:extLst>
              <a:ext uri="{FF2B5EF4-FFF2-40B4-BE49-F238E27FC236}">
                <a16:creationId xmlns:a16="http://schemas.microsoft.com/office/drawing/2014/main" id="{EFB39BD0-C205-4CF5-F3C2-B41E5D8F052A}"/>
              </a:ext>
            </a:extLst>
          </p:cNvPr>
          <p:cNvSpPr txBox="1">
            <a:spLocks/>
          </p:cNvSpPr>
          <p:nvPr/>
        </p:nvSpPr>
        <p:spPr>
          <a:xfrm>
            <a:off x="1162046" y="3177167"/>
            <a:ext cx="10191751" cy="1774435"/>
          </a:xfrm>
          <a:prstGeom prst="rect">
            <a:avLst/>
          </a:prstGeom>
          <a:ln w="19050">
            <a:noFill/>
          </a:ln>
        </p:spPr>
        <p:txBody>
          <a:bodyPr rtlCol="0" anchor="t"/>
          <a:lstStyle>
            <a:lvl1pPr marL="0" indent="0" algn="ctr" defTabSz="914400" rtl="0" eaLnBrk="1" latinLnBrk="0" hangingPunct="1">
              <a:lnSpc>
                <a:spcPct val="100000"/>
              </a:lnSpc>
              <a:spcBef>
                <a:spcPts val="0"/>
              </a:spcBef>
              <a:buFont typeface="Arial" panose="020B0604020202020204" pitchFamily="34" charset="0"/>
              <a:buNone/>
              <a:defRPr sz="1600" kern="1200" cap="none" spc="1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sz="1800" cap="all" dirty="0">
                <a:solidFill>
                  <a:schemeClr val="accent5">
                    <a:lumMod val="50000"/>
                  </a:schemeClr>
                </a:solidFill>
                <a:latin typeface="Garamond" panose="02020404030301010803" pitchFamily="18" charset="0"/>
              </a:rPr>
              <a:t>Con L’ENERGIA PRODOTTA DA FONTI RINNOVABILI, SI EVITANO LE EMISSIONI DI co</a:t>
            </a:r>
            <a:r>
              <a:rPr lang="it-IT" sz="1200" cap="all" dirty="0">
                <a:solidFill>
                  <a:schemeClr val="accent5">
                    <a:lumMod val="50000"/>
                  </a:schemeClr>
                </a:solidFill>
                <a:latin typeface="Garamond" panose="02020404030301010803" pitchFamily="18" charset="0"/>
              </a:rPr>
              <a:t>2 O </a:t>
            </a:r>
            <a:r>
              <a:rPr lang="it-IT" sz="1800" cap="all" dirty="0">
                <a:solidFill>
                  <a:schemeClr val="accent5">
                    <a:lumMod val="50000"/>
                  </a:schemeClr>
                </a:solidFill>
                <a:latin typeface="Garamond" panose="02020404030301010803" pitchFamily="18" charset="0"/>
              </a:rPr>
              <a:t>Di altri gas clima alteranti</a:t>
            </a:r>
          </a:p>
          <a:p>
            <a:pPr algn="l"/>
            <a:endParaRPr lang="it-IT" sz="1800" cap="all" dirty="0">
              <a:solidFill>
                <a:schemeClr val="accent5">
                  <a:lumMod val="50000"/>
                </a:schemeClr>
              </a:solidFill>
              <a:latin typeface="Cobel"/>
            </a:endParaRPr>
          </a:p>
          <a:p>
            <a:pPr algn="just"/>
            <a:r>
              <a:rPr lang="it-IT" dirty="0">
                <a:latin typeface="Cobel"/>
              </a:rPr>
              <a:t>Secondo i calcoli del GSE, un gruppo di auto consumatori o una comunità energetica rinnovabile che installi un impianto fotovoltaico da 200kW producendo 244 MWh/anno evita di riversare nell’ atmosfera e missioni equivalenti alla combustione di 300 barili di petrolio equivalenti, pari a 121 tonnellate di CO₂.</a:t>
            </a:r>
          </a:p>
          <a:p>
            <a:pPr algn="l"/>
            <a:endParaRPr lang="it-IT" sz="1800" cap="all" dirty="0">
              <a:solidFill>
                <a:schemeClr val="accent5">
                  <a:lumMod val="50000"/>
                </a:schemeClr>
              </a:solidFill>
              <a:latin typeface="+mj-lt"/>
            </a:endParaRPr>
          </a:p>
          <a:p>
            <a:pPr algn="l"/>
            <a:endParaRPr lang="it-IT" sz="1800" cap="all" dirty="0">
              <a:solidFill>
                <a:schemeClr val="accent5">
                  <a:lumMod val="50000"/>
                </a:schemeClr>
              </a:solidFill>
              <a:latin typeface="+mj-lt"/>
            </a:endParaRPr>
          </a:p>
          <a:p>
            <a:pPr algn="l"/>
            <a:endParaRPr lang="it-IT" sz="1800" cap="all" dirty="0">
              <a:solidFill>
                <a:schemeClr val="accent5">
                  <a:lumMod val="50000"/>
                </a:schemeClr>
              </a:solidFill>
              <a:latin typeface="+mj-lt"/>
            </a:endParaRPr>
          </a:p>
          <a:p>
            <a:pPr algn="l"/>
            <a:r>
              <a:rPr lang="it-IT" sz="1200" cap="all" dirty="0">
                <a:solidFill>
                  <a:schemeClr val="accent5">
                    <a:lumMod val="50000"/>
                  </a:schemeClr>
                </a:solidFill>
                <a:latin typeface="+mj-lt"/>
              </a:rPr>
              <a:t> </a:t>
            </a:r>
            <a:endParaRPr lang="it-IT" sz="1800" cap="all" dirty="0">
              <a:solidFill>
                <a:schemeClr val="accent5">
                  <a:lumMod val="50000"/>
                </a:schemeClr>
              </a:solidFill>
              <a:latin typeface="+mj-lt"/>
            </a:endParaRPr>
          </a:p>
        </p:txBody>
      </p:sp>
      <p:sp>
        <p:nvSpPr>
          <p:cNvPr id="12" name="CasellaDiTesto 11">
            <a:extLst>
              <a:ext uri="{FF2B5EF4-FFF2-40B4-BE49-F238E27FC236}">
                <a16:creationId xmlns:a16="http://schemas.microsoft.com/office/drawing/2014/main" id="{17D43FBF-81D1-4AEA-8427-39F12C3B481A}"/>
              </a:ext>
            </a:extLst>
          </p:cNvPr>
          <p:cNvSpPr txBox="1"/>
          <p:nvPr/>
        </p:nvSpPr>
        <p:spPr>
          <a:xfrm>
            <a:off x="800092" y="2169392"/>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13" name="CasellaDiTesto 12">
            <a:extLst>
              <a:ext uri="{FF2B5EF4-FFF2-40B4-BE49-F238E27FC236}">
                <a16:creationId xmlns:a16="http://schemas.microsoft.com/office/drawing/2014/main" id="{FA3853E0-CF83-22FB-E000-2BCA9410492E}"/>
              </a:ext>
            </a:extLst>
          </p:cNvPr>
          <p:cNvSpPr txBox="1"/>
          <p:nvPr/>
        </p:nvSpPr>
        <p:spPr>
          <a:xfrm>
            <a:off x="800092" y="3170879"/>
            <a:ext cx="361954" cy="523220"/>
          </a:xfrm>
          <a:prstGeom prst="rect">
            <a:avLst/>
          </a:prstGeom>
          <a:noFill/>
        </p:spPr>
        <p:txBody>
          <a:bodyPr wrap="square" rtlCol="0">
            <a:spAutoFit/>
          </a:bodyPr>
          <a:lstStyle/>
          <a:p>
            <a:r>
              <a:rPr lang="it-IT" sz="2800" dirty="0">
                <a:solidFill>
                  <a:schemeClr val="accent5">
                    <a:lumMod val="50000"/>
                  </a:schemeClr>
                </a:solidFill>
                <a:sym typeface="Wingdings" panose="05000000000000000000" pitchFamily="2" charset="2"/>
              </a:rPr>
              <a:t></a:t>
            </a:r>
            <a:endParaRPr lang="it-IT" sz="2800" dirty="0">
              <a:solidFill>
                <a:schemeClr val="accent5">
                  <a:lumMod val="50000"/>
                </a:schemeClr>
              </a:solidFill>
            </a:endParaRPr>
          </a:p>
        </p:txBody>
      </p:sp>
      <p:sp>
        <p:nvSpPr>
          <p:cNvPr id="3" name="Titolo 29">
            <a:extLst>
              <a:ext uri="{FF2B5EF4-FFF2-40B4-BE49-F238E27FC236}">
                <a16:creationId xmlns:a16="http://schemas.microsoft.com/office/drawing/2014/main" id="{BF862410-74CA-5587-526C-5D6B52CE2193}"/>
              </a:ext>
            </a:extLst>
          </p:cNvPr>
          <p:cNvSpPr txBox="1">
            <a:spLocks/>
          </p:cNvSpPr>
          <p:nvPr/>
        </p:nvSpPr>
        <p:spPr>
          <a:xfrm>
            <a:off x="1966686" y="599647"/>
            <a:ext cx="8258627" cy="655365"/>
          </a:xfrm>
          <a:prstGeom prst="rect">
            <a:avLst/>
          </a:prstGeom>
          <a:noFill/>
          <a:ln w="28575" cap="flat" cmpd="sng" algn="ctr">
            <a:solidFill>
              <a:schemeClr val="accent2"/>
            </a:solidFill>
            <a:prstDash val="solid"/>
            <a:miter lim="800000"/>
          </a:ln>
        </p:spPr>
        <p:style>
          <a:lnRef idx="2">
            <a:schemeClr val="accent1"/>
          </a:lnRef>
          <a:fillRef idx="1">
            <a:schemeClr val="lt1"/>
          </a:fillRef>
          <a:effectRef idx="0">
            <a:schemeClr val="accent1"/>
          </a:effectRef>
          <a:fontRef idx="minor">
            <a:schemeClr val="dk1"/>
          </a:fontRef>
        </p:style>
        <p:txBody>
          <a:bodyPr rtlCol="0" anchor="ctr"/>
          <a:lstStyle>
            <a:lvl1pPr algn="ctr" defTabSz="914400" rtl="0" eaLnBrk="1" latinLnBrk="0" hangingPunct="1">
              <a:lnSpc>
                <a:spcPct val="90000"/>
              </a:lnSpc>
              <a:spcBef>
                <a:spcPct val="0"/>
              </a:spcBef>
              <a:buNone/>
              <a:defRPr sz="2400" kern="1200" cap="all" spc="100" baseline="0">
                <a:solidFill>
                  <a:schemeClr val="tx2">
                    <a:lumMod val="75000"/>
                  </a:schemeClr>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1800" dirty="0">
                <a:latin typeface="Garamond" panose="02020404030301010803" pitchFamily="18" charset="0"/>
              </a:rPr>
              <a:t>Benefici ambientali</a:t>
            </a:r>
          </a:p>
        </p:txBody>
      </p:sp>
    </p:spTree>
    <p:extLst>
      <p:ext uri="{BB962C8B-B14F-4D97-AF65-F5344CB8AC3E}">
        <p14:creationId xmlns:p14="http://schemas.microsoft.com/office/powerpoint/2010/main" val="3217963660"/>
      </p:ext>
    </p:extLst>
  </p:cSld>
  <p:clrMapOvr>
    <a:masterClrMapping/>
  </p:clrMapOvr>
</p:sld>
</file>

<file path=ppt/theme/theme1.xml><?xml version="1.0" encoding="utf-8"?>
<a:theme xmlns:a="http://schemas.openxmlformats.org/drawingml/2006/main" name="Tema di Offic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26_TF16411175_Win32" id="{0E6DA5FA-5A93-4D36-B482-AEF4439B1478}" vid="{330180D4-9202-4996-AB2E-CC5B7E6700C1}"/>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F1B15C2-B622-4464-872A-FFB13E3A35C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Presentazione verdeggiante</Template>
  <TotalTime>1703</TotalTime>
  <Words>3503</Words>
  <Application>Microsoft Office PowerPoint</Application>
  <PresentationFormat>Widescreen</PresentationFormat>
  <Paragraphs>346</Paragraphs>
  <Slides>31</Slides>
  <Notes>26</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31</vt:i4>
      </vt:variant>
    </vt:vector>
  </HeadingPairs>
  <TitlesOfParts>
    <vt:vector size="42" baseType="lpstr">
      <vt:lpstr>Arial</vt:lpstr>
      <vt:lpstr>Calibri</vt:lpstr>
      <vt:lpstr>Calibri Light</vt:lpstr>
      <vt:lpstr>Cobel</vt:lpstr>
      <vt:lpstr>Corbel</vt:lpstr>
      <vt:lpstr>Garamond</vt:lpstr>
      <vt:lpstr>Tenorite </vt:lpstr>
      <vt:lpstr>Tenorite Bold</vt:lpstr>
      <vt:lpstr>Wingdings</vt:lpstr>
      <vt:lpstr>Tema di Office</vt:lpstr>
      <vt:lpstr>Personalizza struttura</vt:lpstr>
      <vt:lpstr>Comunità energetiche  e gruppi di autoconsumo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Vantaggi economici</vt:lpstr>
      <vt:lpstr>Presentazione standard di PowerPoint</vt:lpstr>
      <vt:lpstr>Presentazione standard di PowerPoint</vt:lpstr>
      <vt:lpstr>1. Inquadramento normativo</vt:lpstr>
      <vt:lpstr>1. Inquadramento normativo</vt:lpstr>
      <vt:lpstr>Presentazione standard di PowerPoint</vt:lpstr>
      <vt:lpstr>Presentazione standard di PowerPoint</vt:lpstr>
      <vt:lpstr>2. definizioni</vt:lpstr>
      <vt:lpstr>2. definizioni</vt:lpstr>
      <vt:lpstr>3. Esperienze comuni italiani</vt:lpstr>
      <vt:lpstr>3. Esperienze comuni italiani</vt:lpstr>
      <vt:lpstr>Comunità energetiche e gruppi di autoconsumo  </vt:lpstr>
      <vt:lpstr>Costruire una CER: cinque fasi</vt:lpstr>
      <vt:lpstr>Le comunità energetiche del territorio - CET</vt:lpstr>
      <vt:lpstr>IL pnrr per le cer: i vantaggi per il territorio</vt:lpstr>
      <vt:lpstr>Cer E IMPRESE</vt:lpstr>
      <vt:lpstr>CONCETTI FONDAMENTALI</vt:lpstr>
      <vt:lpstr>CONCETTI FONDAMENTALI</vt:lpstr>
      <vt:lpstr>CONCETTI FONDAMENTALI</vt:lpstr>
      <vt:lpstr>CONCETTI FONDAMENTALI</vt:lpstr>
      <vt:lpstr>CONCETTI FONDAMENTALI</vt:lpstr>
      <vt:lpstr>CONCETTI FONDAMENTALI</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dc:title>
  <dc:creator>Studio Sapi</dc:creator>
  <cp:lastModifiedBy>Studio Sapi</cp:lastModifiedBy>
  <cp:revision>55</cp:revision>
  <dcterms:created xsi:type="dcterms:W3CDTF">2022-11-15T13:43:22Z</dcterms:created>
  <dcterms:modified xsi:type="dcterms:W3CDTF">2022-11-21T08:19:41Z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